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746" r:id="rId2"/>
    <p:sldId id="1200" r:id="rId3"/>
    <p:sldId id="1214" r:id="rId4"/>
    <p:sldId id="1226" r:id="rId5"/>
    <p:sldId id="1227" r:id="rId6"/>
    <p:sldId id="1228" r:id="rId7"/>
    <p:sldId id="1241" r:id="rId8"/>
    <p:sldId id="1242" r:id="rId9"/>
    <p:sldId id="1243" r:id="rId10"/>
    <p:sldId id="1244" r:id="rId11"/>
    <p:sldId id="1245" r:id="rId12"/>
    <p:sldId id="1236" r:id="rId13"/>
    <p:sldId id="1237" r:id="rId14"/>
    <p:sldId id="1229" r:id="rId15"/>
    <p:sldId id="1230" r:id="rId16"/>
    <p:sldId id="1231" r:id="rId17"/>
    <p:sldId id="1232" r:id="rId18"/>
    <p:sldId id="1233" r:id="rId19"/>
    <p:sldId id="1234" r:id="rId20"/>
    <p:sldId id="1235" r:id="rId21"/>
    <p:sldId id="1238" r:id="rId22"/>
    <p:sldId id="1239" r:id="rId23"/>
    <p:sldId id="1240" r:id="rId24"/>
    <p:sldId id="1246" r:id="rId2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7444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90" y="258"/>
      </p:cViewPr>
      <p:guideLst>
        <p:guide orient="horz" pos="2160"/>
        <p:guide pos="4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58DFA3-ACE3-4226-A42A-40D65D24E2DE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F90BBB-A172-4FC6-ACD4-D2274FA5B3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3499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4ACAC9-A01F-42D5-B108-1DD836F0E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CCDE68C-967A-4919-B200-71CF13D6B6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75631DA-418C-4F05-8CF0-10683C6F2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9BFD-6492-427C-95D9-DFE35D46EB28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549C7B1-B44D-40AC-8C2F-5F54E4959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320C877-722C-415F-B8EF-9362978AB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6C04-C31B-4E11-9C12-6035E2E304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99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FB51B2-8D59-458A-84D1-8FD93C485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1E16F7E-4FB4-4569-89C3-70EAE10A9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D529848-41B6-43AA-BAF2-1BC865AB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9BFD-6492-427C-95D9-DFE35D46EB28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C8B081E-1C61-4BFC-ADD8-A9238B1D6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6340E5E-AAFB-4BCD-81EE-93F28A906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6C04-C31B-4E11-9C12-6035E2E304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8023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DD5651-8FF0-4E6D-A740-13A5BEDE9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7BB0220-B43F-400D-AE53-DDE5EFC6B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EB80681-2FAB-4133-9B31-57391A04B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9BFD-6492-427C-95D9-DFE35D46EB28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EA96C08-DA31-403A-BF03-06E596F79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3D72277-81C8-4BD1-BA94-0AEEECF54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6C04-C31B-4E11-9C12-6035E2E304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637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626B217-BA4C-4184-A39E-F1A1BAEB6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C52A510-24CC-4688-9EF0-DAC5F32B8A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F5731B5-CF18-4F72-9CF9-067A84530C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43A70F-96FE-4AE1-8587-44791F965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9BFD-6492-427C-95D9-DFE35D46EB28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2AA322F-ECAD-4312-81BB-CD604B0A9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7F6B5BD-ED96-4EA0-8E1C-A248F551B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6C04-C31B-4E11-9C12-6035E2E304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4706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EB3BA1-D4EA-40AA-9A39-ABCD30F16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0262A48-B28E-4298-8DF8-C327FF5C5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0E022EB-813B-468C-881A-63A4416D51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F6C52C0-ABB3-4774-B754-0C3B5919FD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F5AEABF-479E-43D8-A3BE-69C27FE8FD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EA9CC35-3A38-4C07-A279-26EEAA498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9BFD-6492-427C-95D9-DFE35D46EB28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AABBC74-EE19-449E-AFCE-F0F135EA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EDFE37D-2A7F-4765-B65E-12296E712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6C04-C31B-4E11-9C12-6035E2E304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3998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B6F6D0-4B94-44ED-99E1-EDE0B3FF1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C082EFF-AA05-4B61-B789-6A32BBCCC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9BFD-6492-427C-95D9-DFE35D46EB28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5BC1E6E-1333-4E2F-8299-974818CF3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5D12029-DCFF-44C8-A209-DC92E68B3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6C04-C31B-4E11-9C12-6035E2E304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0254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A67B35D-DA24-41D6-A131-6D8E7B4E6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9BFD-6492-427C-95D9-DFE35D46EB28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F38DBCE-1536-450C-B87F-2BF31DDB6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CE59850-4F54-4E05-99DF-13019FFC1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6C04-C31B-4E11-9C12-6035E2E304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8727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317F26-D91A-424F-AE6E-33E7F536D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7D1425C-3D50-4685-AE1C-036C72513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95692D0-1ADE-4FE9-9F67-A16E12FF7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86107B9-DDF5-471C-86E3-4859C2532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9BFD-6492-427C-95D9-DFE35D46EB28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1DDF2F6-7E17-42B2-AF7B-A3168ED59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395D23A-B08C-4E08-89EA-44FD2CC7A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6C04-C31B-4E11-9C12-6035E2E304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722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C2F842-A6D7-43BD-8038-AE8DE6DC2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D37878E-8887-4715-A687-29BDB6062D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619C22B-2A67-4E95-9CA0-11662880A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5CA78A8-EF38-4DAA-A56F-1F49A27E8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9BFD-6492-427C-95D9-DFE35D46EB28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1B82697-A0CE-4803-8E6A-CC490C819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097B280-85EF-4AF5-99C5-69BB0668B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6C04-C31B-4E11-9C12-6035E2E304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4178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704BAA-BFB3-4EE2-9E1B-4E588B4A8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DE59068-F332-4057-AEE0-26DAF3B644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73976FC-BA22-4910-900E-2383874DC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9BFD-6492-427C-95D9-DFE35D46EB28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446ECDF-83F2-482C-8842-F5D045DD2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D1FAEC6-1503-4BD1-A98B-D8292F607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6C04-C31B-4E11-9C12-6035E2E304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671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D16C238-0360-4132-9356-DCFA713AA9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C6B627C-B804-4E39-B530-1F0172080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80A7E06-E115-4BDC-A81F-32149A5F8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9BFD-6492-427C-95D9-DFE35D46EB28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A9F0B1A-E710-4F2C-93FB-C31F17379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1BA6669-37B1-40CF-A5B2-D84C8F6D5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6C04-C31B-4E11-9C12-6035E2E304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3595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311233F-A9EF-45DE-A027-699192B3E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E92F891-9F7B-47B5-AD15-C2C54F741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8CDDC3F-4C25-489C-B71E-E8940CE0B0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89BFD-6492-427C-95D9-DFE35D46EB28}" type="datetimeFigureOut">
              <a:rPr lang="it-IT" smtClean="0"/>
              <a:t>25/11/2024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9BD025B-048E-48A4-9C29-15C5B2027F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F028BD1-48E8-4C9E-8EEC-0FC1D410B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86C04-C31B-4E11-9C12-6035E2E304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662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7">
            <a:extLst>
              <a:ext uri="{FF2B5EF4-FFF2-40B4-BE49-F238E27FC236}">
                <a16:creationId xmlns:a16="http://schemas.microsoft.com/office/drawing/2014/main" id="{AE9EF19F-0C7D-4633-9A38-02E0F04E4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918" y="1791862"/>
            <a:ext cx="10162309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it-IT" sz="2400" b="1" i="0" u="none" strike="noStrike" baseline="0" dirty="0">
                <a:latin typeface="Aptos" panose="020B0004020202020204" pitchFamily="34" charset="0"/>
                <a:cs typeface="Arial" panose="020B0604020202020204" pitchFamily="34" charset="0"/>
              </a:rPr>
              <a:t>IL BENESSERE DEGLI ANZIANI NEL MEZZOGIORNO</a:t>
            </a:r>
          </a:p>
          <a:p>
            <a:pPr algn="l"/>
            <a:endParaRPr lang="it-IT" sz="2400" b="1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sz="2400" b="1" i="0" u="none" strike="noStrike" baseline="0" dirty="0">
                <a:latin typeface="Aptos" panose="020B0004020202020204" pitchFamily="34" charset="0"/>
                <a:cs typeface="Arial" panose="020B0604020202020204" pitchFamily="34" charset="0"/>
              </a:rPr>
              <a:t>CHI SONO E COME VIVONO GLI ANZIANI AL SUD? </a:t>
            </a:r>
          </a:p>
          <a:p>
            <a:pPr algn="l"/>
            <a:r>
              <a:rPr lang="it-IT" sz="2400" b="1" i="0" u="none" strike="noStrike" baseline="0" dirty="0">
                <a:latin typeface="Aptos" panose="020B0004020202020204" pitchFamily="34" charset="0"/>
                <a:cs typeface="Arial" panose="020B0604020202020204" pitchFamily="34" charset="0"/>
              </a:rPr>
              <a:t>ALCUNE PRIME INDICAZIONI DA UN PROGETTO DI RICERCA</a:t>
            </a:r>
            <a:endParaRPr lang="it-IT" sz="2400" b="1" dirty="0">
              <a:solidFill>
                <a:srgbClr val="23293D"/>
              </a:solidFill>
              <a:highlight>
                <a:srgbClr val="00FFFF"/>
              </a:highlight>
              <a:latin typeface="Aptos" panose="020B00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sz="2400" b="1" dirty="0">
              <a:solidFill>
                <a:srgbClr val="23293D"/>
              </a:solidFill>
              <a:highlight>
                <a:srgbClr val="00FFFF"/>
              </a:highlight>
              <a:latin typeface="Aptos" panose="020B00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sz="2400" b="1" dirty="0">
              <a:solidFill>
                <a:srgbClr val="23293D"/>
              </a:solidFill>
              <a:highlight>
                <a:srgbClr val="00FFFF"/>
              </a:highlight>
              <a:latin typeface="Aptos" panose="020B00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sz="2400" b="1" dirty="0">
              <a:solidFill>
                <a:srgbClr val="23293D"/>
              </a:solidFill>
              <a:latin typeface="Aptos" panose="020B00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sz="2400" b="1" dirty="0">
              <a:solidFill>
                <a:srgbClr val="23293D"/>
              </a:solidFill>
              <a:latin typeface="Aptos" panose="020B00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sz="2400" b="1" dirty="0">
              <a:solidFill>
                <a:srgbClr val="23293D"/>
              </a:solidFill>
              <a:latin typeface="Aptos" panose="020B00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sz="2400" b="1" dirty="0">
              <a:solidFill>
                <a:srgbClr val="23293D"/>
              </a:solidFill>
              <a:latin typeface="Aptos" panose="020B00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sz="2400" b="1" dirty="0">
              <a:solidFill>
                <a:srgbClr val="23293D"/>
              </a:solidFill>
              <a:latin typeface="Aptos" panose="020B00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it-IT" sz="2400" b="1" dirty="0">
                <a:solidFill>
                  <a:srgbClr val="23293D"/>
                </a:solidFill>
                <a:latin typeface="Aptos" panose="020B00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Gianfranco Viesti (Università di Bari)</a:t>
            </a:r>
          </a:p>
          <a:p>
            <a:r>
              <a:rPr lang="it-IT" sz="2400" b="1" dirty="0">
                <a:solidFill>
                  <a:srgbClr val="23293D"/>
                </a:solidFill>
                <a:latin typeface="Aptos" panose="020B00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SPI-CGIL, Bari, 6.11.2024</a:t>
            </a: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3E6C79E3-5F01-4E13-8115-32FE8A02F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80462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7">
            <a:extLst>
              <a:ext uri="{FF2B5EF4-FFF2-40B4-BE49-F238E27FC236}">
                <a16:creationId xmlns:a16="http://schemas.microsoft.com/office/drawing/2014/main" id="{AE9EF19F-0C7D-4633-9A38-02E0F04E4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145" y="768927"/>
            <a:ext cx="10071061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solidFill>
                  <a:srgbClr val="23293D"/>
                </a:solidFill>
                <a:latin typeface="Aptos" panose="020B00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IL PROGETTO DI RICERCA</a:t>
            </a:r>
          </a:p>
          <a:p>
            <a:pPr algn="just"/>
            <a:endParaRPr lang="it-IT" sz="2000" b="1" dirty="0">
              <a:solidFill>
                <a:srgbClr val="23293D"/>
              </a:solidFill>
              <a:latin typeface="Aptos" panose="020B00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algn="just"/>
            <a:r>
              <a:rPr lang="it-IT" sz="2000" b="1" dirty="0">
                <a:solidFill>
                  <a:srgbClr val="23293D"/>
                </a:solidFill>
                <a:latin typeface="Aptos" panose="020B00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Fase 1. Un primo quadro d’insieme della realtà degli anziani nel Mezzogiorno (ottobre 2024)</a:t>
            </a:r>
          </a:p>
          <a:p>
            <a:pPr algn="just"/>
            <a:endParaRPr lang="it-IT" sz="2000" b="1" dirty="0">
              <a:solidFill>
                <a:srgbClr val="23293D"/>
              </a:solidFill>
              <a:latin typeface="Aptos" panose="020B00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algn="just"/>
            <a:r>
              <a:rPr lang="it-IT" sz="2000" b="1" dirty="0">
                <a:solidFill>
                  <a:srgbClr val="23293D"/>
                </a:solidFill>
                <a:latin typeface="Aptos" panose="020B00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Fase 2. Stili e qualità della vita: un’analisi della rilevazione Istat sugli aspetti della vita quotidiana (gennaio 2025)</a:t>
            </a:r>
          </a:p>
          <a:p>
            <a:pPr algn="just"/>
            <a:endParaRPr lang="it-IT" sz="2000" b="1" dirty="0">
              <a:solidFill>
                <a:srgbClr val="23293D"/>
              </a:solidFill>
              <a:latin typeface="Aptos" panose="020B00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algn="just"/>
            <a:r>
              <a:rPr lang="it-IT" sz="2000" b="1" dirty="0">
                <a:solidFill>
                  <a:srgbClr val="23293D"/>
                </a:solidFill>
                <a:latin typeface="Aptos" panose="020B00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Fase 3. Dove vive influenza come vivi: un’analisi delle relazioni fra caratteristiche dei luoghi e qualità della vita degli anziani al Sud (settembre 2025)</a:t>
            </a:r>
            <a:endParaRPr lang="it-IT" sz="2400" b="1" dirty="0">
              <a:solidFill>
                <a:srgbClr val="23293D"/>
              </a:solidFill>
              <a:latin typeface="Aptos" panose="020B00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3E6C79E3-5F01-4E13-8115-32FE8A02F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97376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3E6C79E3-5F01-4E13-8115-32FE8A02F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5635BCE-6D24-4E1A-B65B-BC25F983EDA3}"/>
              </a:ext>
            </a:extLst>
          </p:cNvPr>
          <p:cNvSpPr txBox="1"/>
          <p:nvPr/>
        </p:nvSpPr>
        <p:spPr>
          <a:xfrm>
            <a:off x="1039091" y="290946"/>
            <a:ext cx="10099964" cy="1267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 persone con più di 65 anni residenti nel Mezzogiorno sono oltre 4,5 milioni, e rappresentano quasi un quarto (23%) della popolazione dell’area. Poco più della metà sono giovani anziani, di età di inferiore a 75 anni; circa 1,5 milioni hanno un’età fra 75 e 85 anni, 660.000 hanno più di 85 anni: di questi, seimila sono centenari.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D463E59-A0CA-C22A-772E-3F1D8EB73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782" y="1641764"/>
            <a:ext cx="6514267" cy="489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330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3F4BF-D009-922C-3169-DFFC48978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2D92CDFA-2EBA-7EE6-98BB-7992F31DA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6D073DA-0A87-F9E4-CD72-0094A281088F}"/>
              </a:ext>
            </a:extLst>
          </p:cNvPr>
          <p:cNvSpPr txBox="1"/>
          <p:nvPr/>
        </p:nvSpPr>
        <p:spPr>
          <a:xfrm>
            <a:off x="1039091" y="498764"/>
            <a:ext cx="99856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quota degli anziani sul totale della popolazione è assai più elevata in Abruzzo, Molise (dove raggiunge il 26,5%), Basilicata e in Sardegna; intermedia in Puglia, Calabria e Sicilia; decisamente minore (20,6%) in Campania.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4358DDA-A31D-F517-862B-A0074DD1A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783" y="1395261"/>
            <a:ext cx="8749144" cy="499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042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0057F-50AB-4E44-1059-B551EA434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CDB280AE-B370-2186-0FD9-BAB776D38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8A630A0-5A85-B99F-5112-808DFFDF2CC2}"/>
              </a:ext>
            </a:extLst>
          </p:cNvPr>
          <p:cNvSpPr txBox="1"/>
          <p:nvPr/>
        </p:nvSpPr>
        <p:spPr>
          <a:xfrm>
            <a:off x="1080655" y="311727"/>
            <a:ext cx="10349345" cy="1267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partire dal 2008-09 i reddit</a:t>
            </a:r>
            <a:r>
              <a:rPr lang="it-IT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</a:t>
            </a:r>
            <a:r>
              <a:rPr lang="it-I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degli anziani hanno avuto un andamento meno negativo rispetto agli altri; questo scarto è stato particolarmente sensibile nel Mezzogiorno: il reddito mediano equivalente di un ultra-65, al contrario d</a:t>
            </a:r>
            <a:r>
              <a:rPr lang="it-IT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</a:t>
            </a:r>
            <a:r>
              <a:rPr lang="it-I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 resto del paese, è superiore a quello di una persona fino a 64; questo non dipende però dall’elevato livello dei primi, quanto dal basso tasso di occupazione e dai </a:t>
            </a:r>
            <a:r>
              <a:rPr lang="it-IT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bassi </a:t>
            </a:r>
            <a:r>
              <a:rPr lang="it-I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salari.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D74980C-B1A6-AE9F-BF43-A025266D3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355" y="2103255"/>
            <a:ext cx="7720445" cy="440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239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FB18A-D7FB-E390-EBED-935F6ABBF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EA160853-2A4B-ABA9-8689-B2A83371A4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E92309C-E19D-0D96-2047-979D8CBA03BB}"/>
              </a:ext>
            </a:extLst>
          </p:cNvPr>
          <p:cNvSpPr txBox="1"/>
          <p:nvPr/>
        </p:nvSpPr>
        <p:spPr>
          <a:xfrm>
            <a:off x="1039091" y="311727"/>
            <a:ext cx="10193482" cy="1267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quota di famiglie rette esclusivamente da anziani percettori di redditi è molto più elevata nelle regioni meridionali, in particolare in Sicilia, Calabria. Tuttavia, pur essendo il tasso di pensionamento simile fra le due macroaree, il Mezzogiorno beneficia di solo il 29% del monte pensioni totale italiano; il loro importo unitario è infatti molto inferiore rispetto al resto del paese 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F29006F-23CE-5745-F184-0EB56817D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346" y="1561238"/>
            <a:ext cx="9985663" cy="429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130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398EE-2453-3DB0-381E-AF1B3B1F4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D09DAA85-A91A-983D-9305-9D94CB63E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4DED4D8-D937-0C74-A417-809BE58473FD}"/>
              </a:ext>
            </a:extLst>
          </p:cNvPr>
          <p:cNvSpPr txBox="1"/>
          <p:nvPr/>
        </p:nvSpPr>
        <p:spPr>
          <a:xfrm>
            <a:off x="852055" y="415636"/>
            <a:ext cx="10224653" cy="5127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</a:t>
            </a:r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loro abitudini alimentari sono migliorate rispetto al passato: cresce la quota di chi fa una colazione adeguata; è elevato, anche se in lieve flessione, il consumo di frutta e verdura: è significativo ma stabile l’eccesso di peso.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Il consumo di alcool resta elevato, maggiore che nel resto della popolazione; maggiore per gli uomini rispetto alle donne. Fortemente cresciuta la quota di anziani che praticano sport, con un sensibile miglioramento per le donne, con forti scarti a vantaggio della popolazione più istruita; il tasso di sedentarietà, in diminuzione, è fortemente correlato ai livelli di istruzione.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diffusione di stili di vita più salutari è in generale molto condizionata dal contesto territoriale.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percentuale di persone sedentarie è molto maggiore al Sud, quella di obesità lievemente maggiore; al Nord è maggiore il consumo di alcool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138341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1E754-4F72-3CFF-907C-635BDEE63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3A7E4BB6-2B5B-4E62-BD29-4690A59D58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DA77B8A-68F4-7E4F-D1F8-D566EFC3E605}"/>
              </a:ext>
            </a:extLst>
          </p:cNvPr>
          <p:cNvSpPr txBox="1"/>
          <p:nvPr/>
        </p:nvSpPr>
        <p:spPr>
          <a:xfrm>
            <a:off x="1163781" y="613064"/>
            <a:ext cx="1008957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 il benessere degli anziani italiani conta significativamente l’utilizzo di internet, che può ridurre il senso di isolamento e di solitudine relazionale e sociale. E’ molto cresciuto negli ultimi venti anni: viene molto più usato rispetto al passato per la messaggistica istantanea, per l’invio di mail, per l’interazione con la pubblica amministrazione e le banche e per il commercio elettronico. Il dispositivo più utilizzato è lo smartphone.</a:t>
            </a:r>
          </a:p>
          <a:p>
            <a:endParaRPr lang="it-IT" sz="24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Rimane, tuttavia, limitato per gli anziani rispetto al resto della popolazione, e minore per le donne; tuttavia, le donne anziane hanno una maggiore familiarità con la messaggeria istantanea e i social network. </a:t>
            </a:r>
          </a:p>
          <a:p>
            <a:endParaRPr lang="it-IT" sz="24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valori italiani sono però molti inferiori alle medie europee: circa dieci punti percentuali in meno. L’accesso a internet è collegato ai livelli di istruzione. Qui troviamo un forte gradiente Nord-Sud, con livelli molto inferiori nel Mezzogiorno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903575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21C1B-535D-31FE-B2E2-BB44AB6C7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0D1B7127-F02B-D57F-14BF-248DC636C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9423891-8C7F-308E-919D-82B40B30AA5B}"/>
              </a:ext>
            </a:extLst>
          </p:cNvPr>
          <p:cNvSpPr txBox="1"/>
          <p:nvPr/>
        </p:nvSpPr>
        <p:spPr>
          <a:xfrm>
            <a:off x="1423555" y="623455"/>
            <a:ext cx="9705109" cy="5523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 gli anziani è molto importante poter contare su una rete di sostegno ai amici, vicini e parenti; in particolare i vicini assumono un ruolo cruciale.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livello territoriale, la disponibilità di aiuto potenziale da parte dei parenti è nettamente superiore nel Mezzogiorno (57% contro 43% al Nord e 46% al Centro).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Molto importante è la possibilità di frequentazione degli amici; essa però riguarda meno della metà degli anziani italiani (solo il 45% frequenta almeno settimanalmente gli amici), con una riduzione significativa e preoccupante rispetto a 20 anni fa e con un divario di genere a sfavore delle donne particolarmente marcato.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 anziano su dieci non ha una rete di relazioni sociali, una percentuale che cresce con l’età</a:t>
            </a:r>
            <a:r>
              <a:rPr lang="it-IT" sz="24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in tutto il paese.</a:t>
            </a:r>
            <a:endParaRPr lang="it-IT" sz="24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812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35991-8DCD-74D2-E7BC-335CF8ED8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FC6C3D04-4FB3-19CA-F593-6061C03913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0EA5D07-652A-4B12-3A10-A94C1E6C48EF}"/>
              </a:ext>
            </a:extLst>
          </p:cNvPr>
          <p:cNvSpPr txBox="1"/>
          <p:nvPr/>
        </p:nvSpPr>
        <p:spPr>
          <a:xfrm>
            <a:off x="997526" y="467592"/>
            <a:ext cx="9933709" cy="6021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partecipazione politica degli anziani in Italia è maggiore rispetto al resto della popolazione, contrariamente a quanto avveniva venti anni fa.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E’ cresciuta la partecipazione sociale di tipo ricreativo, culturale, civico e sportivo. La partecipazione religiosa resta sensibile (uno su sei) e maggiore rispetto alla popolazione più giovane.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Gli anziani utilizzano crescentemente lo streaming tv di film e non hanno perso l’abitudine di andare al cinema; resta elevato l’ascolto della radio. E’ aumentata la lettura, ma anche in questo caso c’è uno svantaggio nettissimo a danno degli anziani meridionali (che leggono molto meno degli altri).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Tutti questi comportamenti sono fortemente condizionati dai livelli di istruzione. </a:t>
            </a:r>
            <a:r>
              <a:rPr lang="it-IT" sz="24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 quanto riguarda le forme di partecipazione, </a:t>
            </a:r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 sono forti disparità di genere a svantaggio delle donne, e fortissime disparità territoriali a svantaggio del Sud. </a:t>
            </a:r>
          </a:p>
        </p:txBody>
      </p:sp>
    </p:spTree>
    <p:extLst>
      <p:ext uri="{BB962C8B-B14F-4D97-AF65-F5344CB8AC3E}">
        <p14:creationId xmlns:p14="http://schemas.microsoft.com/office/powerpoint/2010/main" val="3855248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1CE40-A57F-555D-4C8D-3AF6A5CA9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2FFCE470-F0DC-C5D6-7C85-6DB51BC74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26A9D73-D4E6-F455-EAB2-289DB1D423A6}"/>
              </a:ext>
            </a:extLst>
          </p:cNvPr>
          <p:cNvSpPr txBox="1"/>
          <p:nvPr/>
        </p:nvSpPr>
        <p:spPr>
          <a:xfrm>
            <a:off x="1288473" y="561110"/>
            <a:ext cx="913360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Gli anziani del Nord che svolgono attività di tipo culturale sono molti di più di quelli del Sud; la loro partecipazione sociopolitica è circa doppia. </a:t>
            </a:r>
          </a:p>
          <a:p>
            <a:endParaRPr lang="it-IT" sz="24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Questi divari non sono diminuiti negli ultimi anni. </a:t>
            </a:r>
          </a:p>
          <a:p>
            <a:endParaRPr lang="it-IT" sz="24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 Sud si nota però una forte differenza fra gli anziani che vivono nelle aree metropolitane e nei grandi centri urbani, dove l’offerta di servizi culturali è maggiore, e chi vive nei centri minori; i primi hanno tassi di partecipazione quasi allineati alle medie nazionali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995106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49D04-E0B9-ACD9-4690-F2EA065BB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5D75B3D8-CA2F-E0BB-429F-9209CBBD7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31FF247-6562-4809-EAB7-27F0D9C04529}"/>
              </a:ext>
            </a:extLst>
          </p:cNvPr>
          <p:cNvSpPr txBox="1"/>
          <p:nvPr/>
        </p:nvSpPr>
        <p:spPr>
          <a:xfrm>
            <a:off x="872835" y="353291"/>
            <a:ext cx="10151919" cy="1267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Il rapporto dell’Istat sull’“Invecchiamento attivo” (popolazione ultra-55) mostra che vi sono forti scarti territoriali in Italia. Tutte le regioni del Sud tranne l’Abruzzo registravano valori inferiori alla media, con situazioni particolarmente critiche in Campania, Sicilia e Puglia. Un confronto con il 2007 mostra un ampliarsi dei divari Nord-Sud, con miglioramenti molto deboli in Campania, Basilicata e Sicilia.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ED640B4-AB0B-B787-F282-EED32ADBE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82" y="1625801"/>
            <a:ext cx="7387936" cy="503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10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7EC22-C12F-16F5-A7F6-A0EFFA09D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7DF3E690-F3E3-2E97-3FC7-BC3E4FE29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5AA3B68-39B3-1F53-78D2-C78FD6E7171E}"/>
              </a:ext>
            </a:extLst>
          </p:cNvPr>
          <p:cNvSpPr txBox="1"/>
          <p:nvPr/>
        </p:nvSpPr>
        <p:spPr>
          <a:xfrm>
            <a:off x="1215736" y="249382"/>
            <a:ext cx="9570028" cy="1860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Dei quattro domini su cui si basa l’indice, tutte le regioni del Sud avevano valori molto inferiori alla media per “Occupazione” e “Capacità di invecchiare attivamente”. È invece interessante notare che in Abruzzo, Puglia e Calabria si registravano valori positivi, superiori alla media italiana, per “Partecipazione sociale delle persone anziane” (partecipazione alla cura dei bambini e degli anziani, sia da una maggiore partecipazione politica) e in Basilicata e soprattutto in Sardegna per “Vita indipendente sana e sicura”.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E1E653A-6119-9E77-CF57-B7135800B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873" y="2130136"/>
            <a:ext cx="7523018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973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3EBA3-C427-C40E-0AE8-DBE1F1D7D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5C2556FC-213C-F48D-9A14-71701049A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BC9507A-2A0F-F7C3-2212-531893566B1A}"/>
              </a:ext>
            </a:extLst>
          </p:cNvPr>
          <p:cNvSpPr txBox="1"/>
          <p:nvPr/>
        </p:nvSpPr>
        <p:spPr>
          <a:xfrm>
            <a:off x="1163782" y="467592"/>
            <a:ext cx="10411690" cy="1267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L’aspettativa di vita a 65 anni in Italia è particolarmente alta: è al terzo posto fra i paesi europei dopo Spagna e Francia, quasi un anno e mezzo in più della media UE. E’ pari a circa 19 anni per gli uomini e 22 per le donne. E’ molto cresciuta negli ultimi anni. Più bassa, naturalmente, la speranza di vita senza limitazioni a 65 anni.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D651C8F-7A67-732F-9AEC-146BBFFCD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655" y="1694321"/>
            <a:ext cx="10089572" cy="475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903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17A1F-8876-F233-4897-EB7FAF4C0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1BEF16D1-B81A-0368-238E-E9AD513E9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0CEF04F-6DC7-7AA0-5298-59187AE20BDE}"/>
              </a:ext>
            </a:extLst>
          </p:cNvPr>
          <p:cNvSpPr txBox="1"/>
          <p:nvPr/>
        </p:nvSpPr>
        <p:spPr>
          <a:xfrm>
            <a:off x="987135" y="446809"/>
            <a:ext cx="102038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divari nella speranza di vita sono relativamente contenuti e mostrano una geografia articolata: La situazione è molto migliore nelle regioni Sud Adriatiche rispetto a quelle Tirreniche. Abruzzo, Puglia e Basilicata hanno una speranza di vita a 65 anni pari alla media italiana, mentre la Sicilia e soprattutto la Campania significativamente al di sotto 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5FC7862-16F2-8924-8F43-0D2E51188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873" y="1709779"/>
            <a:ext cx="7541800" cy="481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373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C3FDF-5860-52C7-0F8F-0FE605ACC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A3C6DCC8-30F5-8FF5-AD1D-3C58FD26A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87B6E9B-9B54-A5AE-CF6D-654CCE61F0E9}"/>
              </a:ext>
            </a:extLst>
          </p:cNvPr>
          <p:cNvSpPr txBox="1"/>
          <p:nvPr/>
        </p:nvSpPr>
        <p:spPr>
          <a:xfrm>
            <a:off x="716973" y="540328"/>
            <a:ext cx="103597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Nel 2023, la speranza di vita senza limitazioni a 65 anni nel Centronord era pari a circa 11 anni; nel Mezzogiorno era pari a poco più di 9 anni, e con i valori inferiori a 8 anni in Sicilia e in Calabria contro gli oltre 12 di Trentino Alto-Adige e Veneto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918AB7D-85BB-1AA6-6FBF-F7D454437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56" y="1418942"/>
            <a:ext cx="10172699" cy="511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504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46F46-0ABE-A8CB-16DD-63F3B4E57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BF801E7B-CCC9-B293-FFA6-6B8F7FC1C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0355E2F-C2E0-7806-0195-EBB198C57EA0}"/>
              </a:ext>
            </a:extLst>
          </p:cNvPr>
          <p:cNvSpPr txBox="1"/>
          <p:nvPr/>
        </p:nvSpPr>
        <p:spPr>
          <a:xfrm>
            <a:off x="748145" y="353291"/>
            <a:ext cx="10214264" cy="1860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E’ molto aumentata in Italia la percentuale di anziani che si dichiara in buona salute, dal 29% del 2009 al 38% del 2023, con persistenti scarti a vantaggio degli uomini. Questo dipende anche dal forte cambiamento nelle coorti di anziani in base al titolo di studio. I livelli di istruzione degli anziani del Sud, molto inferiori, hanno una influenza significativa sulle loro condizioni di salute. Parallelamente è diminuita la quota di quanti hanno limitazioni gravi per le attività che svolgono: i miglioramenti hanno riguardato tutto il paese, ma i dati del Sud restano peggiori soprattutto per le donne 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E2BBC0B-779E-096D-FF14-72474C7E9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476" y="2483427"/>
            <a:ext cx="8299981" cy="403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133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874BC-FD0D-F1B1-78F4-ACA0A2CF0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5B25A730-8B6F-A2AD-956E-4DF31C057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D6B7F67-D9D4-FE3D-44DC-A52E3EE313DC}"/>
              </a:ext>
            </a:extLst>
          </p:cNvPr>
          <p:cNvSpPr txBox="1"/>
          <p:nvPr/>
        </p:nvSpPr>
        <p:spPr>
          <a:xfrm>
            <a:off x="914399" y="415636"/>
            <a:ext cx="10089573" cy="1860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L’indicatore complessivo di presenza di una grave riduzione dell’autonomia (nelle attività di cura personale ADL o nella vita domestica IADL) è per l’Italia poco superiore alla media UE, in linea con la Spagna e peggiore di Francia e Germania; in parte questo dipende dall’elevata presenza di grandi anziane nel nostro paese. Gli anziani meridionali appaiono significativamente svantaggiati, anche a parità di età. Vi sono maggiori limitazioni funzionali per la popolazione anziana del Mezzogiorno, sia per i maschi che per le donne, in tutte le classi di età (2021a).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5BEAE54-19C5-A206-2AE5-8481D0CE1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246" y="2275609"/>
            <a:ext cx="8254211" cy="423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300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59FAD-6E3F-242C-EBEB-32F4510F8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BEAC037B-5909-E913-CA02-DC31F5F3A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3DEBBC3-9D02-9B90-6239-B4B30EC52830}"/>
              </a:ext>
            </a:extLst>
          </p:cNvPr>
          <p:cNvSpPr txBox="1"/>
          <p:nvPr/>
        </p:nvSpPr>
        <p:spPr>
          <a:xfrm>
            <a:off x="654627" y="540327"/>
            <a:ext cx="101311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 quanto riguarda la cura della salute, fra gli anziani del Mezzogiorno, rispetto a quelli del resto del paese, è inferiore la percentuale di quanti consultano medici specialisti o si sottopongono a esami, mentre sono simili i tassi di ricovero. Al Sud è decisamente più elevata la quota di quanti rinunciano alle cure sanitarie per motivi economici 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C3D9195-65FE-711C-86C4-680B8C082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709" y="1891145"/>
            <a:ext cx="8308832" cy="430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482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00A03-CAB2-3579-9B1C-DBF01E6DB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6252AD2F-81AB-8AED-43B4-05E7A7DC8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A63343C-EC72-A843-163B-3707D4D83832}"/>
              </a:ext>
            </a:extLst>
          </p:cNvPr>
          <p:cNvSpPr txBox="1"/>
          <p:nvPr/>
        </p:nvSpPr>
        <p:spPr>
          <a:xfrm>
            <a:off x="1007918" y="519546"/>
            <a:ext cx="99752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Il tasso di suicidio degli anziani raggiunge i livelli più bassi in Italia nelle regioni Campania, Puglia e Sicilia. E’ invece superiore alle medie nazionali in Basilicata e soprattutto in Sardegna 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F2B4424-8D5C-2141-0845-F443D1CFC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300" y="1294989"/>
            <a:ext cx="7560870" cy="444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A087F-631D-AC8E-7B1C-257B78285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40C0A459-01E8-2DEA-C4A5-AFE657E70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FE2AB40-7938-0097-969C-43AD64A6BC9E}"/>
              </a:ext>
            </a:extLst>
          </p:cNvPr>
          <p:cNvSpPr txBox="1"/>
          <p:nvPr/>
        </p:nvSpPr>
        <p:spPr>
          <a:xfrm>
            <a:off x="1007918" y="405245"/>
            <a:ext cx="9892146" cy="1860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Nelle 7 città metropolitane del Sud vivono 1,7 milioni di anziani, dai quasi 600.000 di Napoli, ai 300.000 di Bari. La loro incidenza sulla popolazione è inferiore alla media italiana, Napoli è la città con una minore presenza di anziani (22%), in particolare nei suoi comuni di cintura. Cagliari con la maggiore. Le previsioni al 2031 mostrano un sensibile aumento del peso della popolazione anziana: Cagliari, Messina, Bari e Reggio Calabria avranno una presenza di anziani maggiore della media nazionale 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33750C4-6354-8B30-D8EF-82EA756E6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770" y="2254826"/>
            <a:ext cx="10356369" cy="450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6310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B18E5-3805-EBD6-E9C9-BC4075E70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16A072D5-DC93-3936-1604-3B321901E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9737628-EEAD-D704-64DE-90271865A463}"/>
              </a:ext>
            </a:extLst>
          </p:cNvPr>
          <p:cNvSpPr txBox="1"/>
          <p:nvPr/>
        </p:nvSpPr>
        <p:spPr>
          <a:xfrm>
            <a:off x="997527" y="446809"/>
            <a:ext cx="9570028" cy="971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L’indice di vecchiaia (anziani/giovani) a Cagliari e Messina è già superiore alla media nazionale e a Milano e Roma. Ma anche a Bari l’indice è superiore a Bologna, Milano, Roma; la dinamica è impressionante: trenta anni fa a Bari era il 41% di quello di Milano, nel 2023 è il 121%. 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78C86BD-FC56-60E4-D81D-806FBC41F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1662545"/>
            <a:ext cx="7146295" cy="491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666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8B57F-9FE7-7DC9-C54F-4C537A7E5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CC0CF607-66D1-EF5B-3FB1-BCB89B8B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623358D-EC63-A76A-A0BB-1F3A2D6D66A7}"/>
              </a:ext>
            </a:extLst>
          </p:cNvPr>
          <p:cNvSpPr txBox="1"/>
          <p:nvPr/>
        </p:nvSpPr>
        <p:spPr>
          <a:xfrm>
            <a:off x="852055" y="602673"/>
            <a:ext cx="10214263" cy="5421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presenza di anziani soli è significativamente inferiore nelle città del Sud, di oltre IL 10% inferiore a Bari e Napoli rispetto a Genova e Milano. E’ maggiore nei capoluoghi rispetto al resto dell’area metropolitana. Similmente è molto inferiore al Sud la quota di anziani ospitati in convivenze.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Nelle città metropolitane italiane il 6,7% degli anziani lavora; la quota è più bassa al Sud, in particolare a Bari, Palermo, Messina.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quota di anziani percettori di pensione è nelle città del Sud notevolmente inferiore; dal il 95% di Bologna a meno dell’85% a Napoli e Catania. Gli scarti nei tassi di pensionamento a favore degli uomini sono al Sud ancora superiori alle medie nazionali. La composizione delle pensioni per tipologia è differente: quelle assistenziali pesano di più al Sud, in particolare a Napoli. L’importo delle pensioni è, conseguentemente, decisamente inferiore nelle città del Sud: </a:t>
            </a:r>
            <a:r>
              <a:rPr lang="it-IT" sz="24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dai </a:t>
            </a:r>
            <a:r>
              <a:rPr lang="it-IT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18.000 euro di Roma ai meno di 13.000 a Reggio Calabria.</a:t>
            </a:r>
          </a:p>
        </p:txBody>
      </p:sp>
    </p:spTree>
    <p:extLst>
      <p:ext uri="{BB962C8B-B14F-4D97-AF65-F5344CB8AC3E}">
        <p14:creationId xmlns:p14="http://schemas.microsoft.com/office/powerpoint/2010/main" val="8239263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8663A-9795-E0B7-8294-F37BF37F9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7">
            <a:extLst>
              <a:ext uri="{FF2B5EF4-FFF2-40B4-BE49-F238E27FC236}">
                <a16:creationId xmlns:a16="http://schemas.microsoft.com/office/drawing/2014/main" id="{9E655F3E-B874-D642-4ADB-FCBB5674C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145" y="768927"/>
            <a:ext cx="10071061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solidFill>
                  <a:srgbClr val="23293D"/>
                </a:solidFill>
                <a:latin typeface="Aptos" panose="020B00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UNA PRIMA CONCLUSIONE</a:t>
            </a:r>
          </a:p>
          <a:p>
            <a:pPr algn="just"/>
            <a:endParaRPr lang="it-IT" sz="2000" b="1" dirty="0">
              <a:solidFill>
                <a:srgbClr val="23293D"/>
              </a:solidFill>
              <a:latin typeface="Aptos" panose="020B00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algn="just"/>
            <a:r>
              <a:rPr lang="it-IT" sz="2000" b="1" dirty="0">
                <a:solidFill>
                  <a:srgbClr val="23293D"/>
                </a:solidFill>
                <a:latin typeface="Aptos" panose="020B00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Diversi elementi di qualità della vita degli anziani nel Mezzogiorno sono peggiori rispetto al resto del paese.</a:t>
            </a:r>
          </a:p>
          <a:p>
            <a:pPr algn="just"/>
            <a:endParaRPr lang="it-IT" sz="2000" b="1" dirty="0">
              <a:solidFill>
                <a:srgbClr val="23293D"/>
              </a:solidFill>
              <a:latin typeface="Aptos" panose="020B00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algn="just"/>
            <a:r>
              <a:rPr lang="it-IT" sz="2000" b="1" dirty="0">
                <a:solidFill>
                  <a:srgbClr val="23293D"/>
                </a:solidFill>
                <a:latin typeface="Aptos" panose="020B00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Essi dipendono da caratteristiche soggettive: i) il livello di istruzione e ii) il livello di reddito, entrambi inferiori; sono diversi per genere</a:t>
            </a:r>
          </a:p>
          <a:p>
            <a:pPr algn="just"/>
            <a:endParaRPr lang="it-IT" sz="2000" b="1" dirty="0">
              <a:solidFill>
                <a:srgbClr val="23293D"/>
              </a:solidFill>
              <a:latin typeface="Aptos" panose="020B00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algn="just"/>
            <a:r>
              <a:rPr lang="it-IT" sz="2000" b="1" dirty="0">
                <a:solidFill>
                  <a:srgbClr val="23293D"/>
                </a:solidFill>
                <a:latin typeface="Aptos" panose="020B00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Tuttavia, anche le caratteristiche del luogo in cui vive, in termini di disponibilità di infrastrutture e servizi, hanno un’influenza sulla qualità della vita degli anziani. E’ su queste relazioni che verteranno le prossime fasi </a:t>
            </a:r>
            <a:r>
              <a:rPr lang="it-IT" sz="2000" b="1">
                <a:solidFill>
                  <a:srgbClr val="23293D"/>
                </a:solidFill>
                <a:latin typeface="Aptos" panose="020B00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della ricerca</a:t>
            </a:r>
            <a:endParaRPr lang="it-IT" sz="2400" b="1" dirty="0">
              <a:solidFill>
                <a:srgbClr val="23293D"/>
              </a:solidFill>
              <a:latin typeface="Aptos" panose="020B00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36C4C09C-5E59-635B-2EAB-9E90FB234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741368"/>
            <a:ext cx="9144000" cy="11663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971995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2112</Words>
  <Application>Microsoft Office PowerPoint</Application>
  <PresentationFormat>Widescreen</PresentationFormat>
  <Paragraphs>67</Paragraphs>
  <Slides>24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9" baseType="lpstr">
      <vt:lpstr>Aptos</vt:lpstr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GIANFRANCO VIESTI</dc:creator>
  <cp:lastModifiedBy>Manuela Campanelli</cp:lastModifiedBy>
  <cp:revision>158</cp:revision>
  <dcterms:created xsi:type="dcterms:W3CDTF">2020-02-20T16:34:38Z</dcterms:created>
  <dcterms:modified xsi:type="dcterms:W3CDTF">2024-11-25T09:37:12Z</dcterms:modified>
</cp:coreProperties>
</file>