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8" r:id="rId2"/>
    <p:sldId id="388" r:id="rId3"/>
    <p:sldId id="367" r:id="rId4"/>
    <p:sldId id="382" r:id="rId5"/>
    <p:sldId id="371" r:id="rId6"/>
    <p:sldId id="383" r:id="rId7"/>
    <p:sldId id="384" r:id="rId8"/>
    <p:sldId id="368" r:id="rId9"/>
    <p:sldId id="256" r:id="rId10"/>
    <p:sldId id="377" r:id="rId11"/>
    <p:sldId id="376" r:id="rId12"/>
    <p:sldId id="387" r:id="rId13"/>
    <p:sldId id="386" r:id="rId14"/>
    <p:sldId id="290" r:id="rId15"/>
    <p:sldId id="294" r:id="rId16"/>
    <p:sldId id="292" r:id="rId17"/>
    <p:sldId id="291" r:id="rId18"/>
    <p:sldId id="29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1C8F4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CDBD-6EC8-49C1-A7C9-ED751EC3C2C0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C489F-8B0F-43FF-B276-92FA817B14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42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9f3b3b13f_7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9f3b3b13f_7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5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CF856-2673-4343-03AC-5D551C77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DC17DD-05BE-AD40-0CDF-429AA879C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A502A1-092E-F219-1808-59C3EEB8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6D7828-D876-5E1F-450E-7FC7DCB1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FE2779-908E-5F44-362F-2C360C8E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99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B61A-A662-B4E2-27F3-78617A04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53D344-7240-8319-64D6-AE989A3AC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E5F11B-7D24-0473-FC24-5DA0C58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D1F44D-8C1F-A591-BBD7-7C332661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2FABE6-1F21-D8C2-8BC7-A01F43B1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4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5888B0-9782-20B5-9D21-9D1040B2F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9BC6E2-33A4-4177-85E7-867BED37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475329-CE21-ED2C-A8B9-F789EDB8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8F514-FBA7-A9BB-E60A-E82BA100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D0994-D179-6E9C-078C-81D71037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90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1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C812E-10DF-5627-BC12-46E4973D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B1E2D8-9310-A81C-CAC8-7030FD37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B7405D-7137-A242-B113-D8C5A155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4C93A0-CC10-08EB-B240-BC4B7E91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A5123-2278-1743-4D25-23811828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44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65E286-A8E7-6BD6-A868-C88703A9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8249BC-B6C8-17AB-5136-B92B8B9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1A75C1-C6F1-F432-E839-66B10B45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7B9ED-EF20-11F4-0FC2-33FEDB19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526FF-467B-7E78-96ED-CDF6EFB4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73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BB842-A4C7-98DA-9DA4-88733B6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4619F8-B926-C89D-E379-6F1DE0B12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D4D529-48A7-4F4A-AB40-8F8DB03ED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ABAB23-F3A9-1B70-3879-D0D50B9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C8A5B9-D95A-382E-72C7-7E22F979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946B18-FD4F-37C3-3A17-8ED67063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0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A43EF-537F-847F-BAD9-803FD2AF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AB6903-DA95-32F8-CCF3-68B6278FF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B7AF7B-4DB9-005F-9A1F-F02B52DEA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59AD40-33CB-EBEF-5206-3F3ED1B40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120BE2-2F33-7210-1E36-67A0BD67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2912C9-2DCC-3EBC-AB89-CEF9930C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FF6415-6E80-FCE0-3F20-15D831B2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67546A-E7B5-E1C5-D0D3-07A8AD23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1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6D17B-09B7-A2D7-9EDE-BA855864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465EF6-0BA3-A839-3E6D-420F3673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2E2207-8EE5-3283-B5ED-61534606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7D9E03-442F-0DB4-394E-721D7D8A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3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CFEC18-00C8-ACCE-5400-8EAC76FB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EBF44D-612C-9A04-E365-E9D39246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59E6E0-69B2-9FFE-1965-45CB94CC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23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28F83-E1FA-D1FD-1F49-44F61160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CE6FEC-2939-B3DD-6D3C-C8553CD9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CF163B-5C16-9392-C6EC-80675328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547226-15AE-1A46-DAB8-EDFD8219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C354A6-DC8B-1B46-BB3C-E25F00E7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A7F455-CE7B-BD53-F660-76B2E347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6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A007BF-1B40-4270-3562-0141A29D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597CF9-019A-6DE7-AFBD-5AD753838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4C2395-A6FF-C100-0370-CF3494B0B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FF2B07-6157-A689-12B4-A8C1708A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DE9226-BD69-BFD9-0F2F-A2C28107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257EED-0F1D-2DA5-52AF-5B7E08FB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0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AA08E2-6C77-F3A9-4019-8E444BB5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B55B21-1DCC-8510-ECFD-2625A780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1BBA23-1E76-0DC9-0F8A-0B39BC9DD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39D9-C20C-4FF7-9800-98C950D923F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8602E4-8D47-A72C-6C52-6D5747DC6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2944E2-9B14-8673-4C41-1C1F6AB21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98707-EFB5-4DA9-B158-E5D67B2426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6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#_Toc104386015"/><Relationship Id="rId3" Type="http://schemas.openxmlformats.org/officeDocument/2006/relationships/hyperlink" Target="#_Toc104386010"/><Relationship Id="rId7" Type="http://schemas.openxmlformats.org/officeDocument/2006/relationships/hyperlink" Target="#_Toc104386014"/><Relationship Id="rId2" Type="http://schemas.openxmlformats.org/officeDocument/2006/relationships/hyperlink" Target="https://www.lavoro.gov.it/Amministrazione-Trasparente/Bandi-gara-e-contratti/Documents/1.1.2_Scheda%20Progetto_2022-05-31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#_Toc104386013"/><Relationship Id="rId11" Type="http://schemas.openxmlformats.org/officeDocument/2006/relationships/image" Target="../media/image3.png"/><Relationship Id="rId5" Type="http://schemas.openxmlformats.org/officeDocument/2006/relationships/hyperlink" Target="#_Toc104386012"/><Relationship Id="rId10" Type="http://schemas.openxmlformats.org/officeDocument/2006/relationships/hyperlink" Target="https://www.lavoro.gov.it/temi-e-priorita/poverta-ed-esclusione-sociale/Documents/DD-5-del-15022022-Avviso-1-2022-PNRR.pdf" TargetMode="External"/><Relationship Id="rId4" Type="http://schemas.openxmlformats.org/officeDocument/2006/relationships/hyperlink" Target="#_Toc104386011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oro.gov.it/strumenti-e-servizi/attuazione-interventi-pnrr/pagine/monitoraggio-avanzamento-attivita-regione" TargetMode="External"/><Relationship Id="rId2" Type="http://schemas.openxmlformats.org/officeDocument/2006/relationships/hyperlink" Target="https://www.lavoro.gov.it/documenti-e-norme/normativa/dd-158-del-15052023-avviso-1-202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voro.gov.it/documenti-e-norme/normativa/dd-204-27062023.pdf" TargetMode="External"/><Relationship Id="rId3" Type="http://schemas.openxmlformats.org/officeDocument/2006/relationships/hyperlink" Target="https://www.lavoro.gov.it/documenti-e-norme/normative/Documents/2022/DD-117-20052022-Rettifica-Elenco-Avviso-1-PNRR.pdf" TargetMode="External"/><Relationship Id="rId7" Type="http://schemas.openxmlformats.org/officeDocument/2006/relationships/hyperlink" Target="https://www.lavoro.gov.it/documenti-e-norme/normative/Documents/2023/DD-24-del-01022023-Avviso-1-2022-PNRR.pdf" TargetMode="External"/><Relationship Id="rId2" Type="http://schemas.openxmlformats.org/officeDocument/2006/relationships/hyperlink" Target="https://www.lavoro.gov.it/documenti-e-norme/normative/Documents/2022/DD-98-del-09052022-Avviso1-PNRR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voro.gov.it/documenti-e-norme/normative/Documents/2022/DD-320-del-11112022-Avviso1-PNRR.pdf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www.lavoro.gov.it/documenti-e-norme/normative/Documents/2022/DD-254-del-07102022-Rettifica-Scorrimento-Elenco-Avviso-1-PNRR.pdf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lavoro.gov.it/documenti-e-norme/normative/Documents/2022/DD-249-del-05102022-Scorrimento-Elenco-Avviso-1-PNRR.pdf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9F7728C-079F-1149-B694-E5073F5E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93" y="49697"/>
            <a:ext cx="7947746" cy="4176000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F8A22125-18F8-E89D-E74C-FE2D8CE4BD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3" y="49697"/>
            <a:ext cx="2548310" cy="4176000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A8D3FB-CA66-265F-8A54-422666D15258}"/>
              </a:ext>
            </a:extLst>
          </p:cNvPr>
          <p:cNvSpPr txBox="1"/>
          <p:nvPr/>
        </p:nvSpPr>
        <p:spPr>
          <a:xfrm>
            <a:off x="296518" y="4526354"/>
            <a:ext cx="9734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Linea di finanziamento 1.1.2- Autonomia degli anziani non autosufficienti </a:t>
            </a:r>
            <a:endParaRPr lang="it-IT" sz="24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78E5D3-48AF-A13B-2569-1525C7858F97}"/>
              </a:ext>
            </a:extLst>
          </p:cNvPr>
          <p:cNvSpPr txBox="1"/>
          <p:nvPr/>
        </p:nvSpPr>
        <p:spPr>
          <a:xfrm>
            <a:off x="395908" y="5040181"/>
            <a:ext cx="11628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Linea di finanziamento 1.1.3 - Rafforzamento dei servizi sociali a favore della domiciliarità</a:t>
            </a:r>
            <a:endParaRPr lang="it-IT" sz="24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30CF81-30C6-101A-CBAA-9E02C4CE76BC}"/>
              </a:ext>
            </a:extLst>
          </p:cNvPr>
          <p:cNvSpPr txBox="1"/>
          <p:nvPr/>
        </p:nvSpPr>
        <p:spPr>
          <a:xfrm>
            <a:off x="445603" y="5575026"/>
            <a:ext cx="11400183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Riforma: Legge 33/2023 «Delega al Governo in materia di politiche a favore delle persone anziane»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2CD8A3-EA8C-D860-8EF3-F01BDFFA29D7}"/>
              </a:ext>
            </a:extLst>
          </p:cNvPr>
          <p:cNvSpPr txBox="1"/>
          <p:nvPr/>
        </p:nvSpPr>
        <p:spPr>
          <a:xfrm>
            <a:off x="3470360" y="3224647"/>
            <a:ext cx="70095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0" i="0" u="none" strike="noStrike" baseline="0" dirty="0">
                <a:solidFill>
                  <a:schemeClr val="bg1"/>
                </a:solidFill>
                <a:latin typeface="Berlin Sans FB Demi" panose="020E0802020502020306" pitchFamily="34" charset="0"/>
              </a:rPr>
              <a:t>Investimento 1.1 - Sostegno alle persone vulnerabili e prevenzione dell'istituzionalizzazione degli anziani non autosufficienti; </a:t>
            </a:r>
          </a:p>
          <a:p>
            <a:pPr algn="l"/>
            <a:r>
              <a:rPr lang="it-IT" sz="1600" b="0" i="0" u="none" strike="noStrike" baseline="0" dirty="0">
                <a:solidFill>
                  <a:schemeClr val="bg1"/>
                </a:solidFill>
                <a:latin typeface="Berlin Sans FB Demi" panose="020E0802020502020306" pitchFamily="34" charset="0"/>
              </a:rPr>
              <a:t>Investimento 1.2 – Percorsi di autonomia per persone con disabilità; Investimento 1.3 - Housing temporaneo e stazioni di posta;</a:t>
            </a:r>
            <a:endParaRPr lang="it-IT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49C269-1CCC-B11D-AA5C-21A5B97D4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44" y="6461509"/>
            <a:ext cx="259460" cy="36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43B519-271B-7CCF-3A09-F63C7CD1054E}"/>
              </a:ext>
            </a:extLst>
          </p:cNvPr>
          <p:cNvSpPr txBox="1"/>
          <p:nvPr/>
        </p:nvSpPr>
        <p:spPr>
          <a:xfrm>
            <a:off x="10720715" y="6518398"/>
            <a:ext cx="1197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A50021"/>
                </a:solidFill>
              </a:rPr>
              <a:t>Stefano Cecconi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D7C0DE-9BCD-2BBB-CA18-2AFB7D90E23D}"/>
              </a:ext>
            </a:extLst>
          </p:cNvPr>
          <p:cNvSpPr txBox="1"/>
          <p:nvPr/>
        </p:nvSpPr>
        <p:spPr>
          <a:xfrm>
            <a:off x="143091" y="4104860"/>
            <a:ext cx="1757532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Oggi parliamo di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F7ADE61-113A-84A8-3D45-23E493B59D5E}"/>
              </a:ext>
            </a:extLst>
          </p:cNvPr>
          <p:cNvCxnSpPr>
            <a:cxnSpLocks/>
          </p:cNvCxnSpPr>
          <p:nvPr/>
        </p:nvCxnSpPr>
        <p:spPr>
          <a:xfrm>
            <a:off x="296518" y="4442791"/>
            <a:ext cx="0" cy="158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BEBCB79-402A-3E2C-4D8A-2217775110A5}"/>
              </a:ext>
            </a:extLst>
          </p:cNvPr>
          <p:cNvCxnSpPr>
            <a:stCxn id="13" idx="1"/>
          </p:cNvCxnSpPr>
          <p:nvPr/>
        </p:nvCxnSpPr>
        <p:spPr>
          <a:xfrm flipV="1">
            <a:off x="296518" y="4757186"/>
            <a:ext cx="22031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13AF124-244C-5467-0B36-B8043869054E}"/>
              </a:ext>
            </a:extLst>
          </p:cNvPr>
          <p:cNvCxnSpPr/>
          <p:nvPr/>
        </p:nvCxnSpPr>
        <p:spPr>
          <a:xfrm flipV="1">
            <a:off x="289894" y="5297208"/>
            <a:ext cx="22031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0DAE461-B2CE-BE9D-1A71-9E152A017D38}"/>
              </a:ext>
            </a:extLst>
          </p:cNvPr>
          <p:cNvCxnSpPr/>
          <p:nvPr/>
        </p:nvCxnSpPr>
        <p:spPr>
          <a:xfrm flipV="1">
            <a:off x="309772" y="5992952"/>
            <a:ext cx="22031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1E4D307-ED2E-9A46-256C-C61DC717D05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12460" r="8829" b="4471"/>
          <a:stretch/>
        </p:blipFill>
        <p:spPr>
          <a:xfrm>
            <a:off x="5894496" y="972024"/>
            <a:ext cx="5400000" cy="41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336003-6E07-72AB-C970-36992FE41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20908" r="22657" b="19273"/>
          <a:stretch/>
        </p:blipFill>
        <p:spPr>
          <a:xfrm>
            <a:off x="7448647" y="5102530"/>
            <a:ext cx="2723322" cy="12125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A91D3A7-2224-5650-5285-C16D1827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36" y="5453061"/>
            <a:ext cx="311352" cy="432000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4DF4F97-4C4F-B04D-83C5-D44116DA5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4892" r="6197" b="4908"/>
          <a:stretch/>
        </p:blipFill>
        <p:spPr>
          <a:xfrm>
            <a:off x="146019" y="971687"/>
            <a:ext cx="4896000" cy="4140337"/>
          </a:xfrm>
          <a:ln>
            <a:solidFill>
              <a:schemeClr val="accent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028E4A-6805-3BFB-42C0-0979CB786C7E}"/>
              </a:ext>
            </a:extLst>
          </p:cNvPr>
          <p:cNvSpPr txBox="1"/>
          <p:nvPr/>
        </p:nvSpPr>
        <p:spPr>
          <a:xfrm>
            <a:off x="5042019" y="2749875"/>
            <a:ext cx="8524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000000"/>
                </a:solidFill>
                <a:effectLst/>
                <a:latin typeface="Avenir"/>
              </a:rPr>
              <a:t>vs</a:t>
            </a:r>
          </a:p>
          <a:p>
            <a:pPr algn="ctr"/>
            <a:r>
              <a:rPr lang="it-IT" sz="2000" b="1" i="1" dirty="0">
                <a:solidFill>
                  <a:srgbClr val="000000"/>
                </a:solidFill>
                <a:effectLst/>
                <a:latin typeface="Avenir"/>
              </a:rPr>
              <a:t>~): </a:t>
            </a:r>
            <a:endParaRPr lang="it-IT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4AEF4-DA9B-4075-44C0-5A8EDEC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" y="359510"/>
            <a:ext cx="12026348" cy="147359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+mn-lt"/>
              </a:rPr>
              <a:t>Riforma Legge 33/2023 </a:t>
            </a:r>
            <a:br>
              <a:rPr lang="it-IT" sz="3600" b="1" dirty="0">
                <a:solidFill>
                  <a:schemeClr val="bg1"/>
                </a:solidFill>
                <a:latin typeface="+mn-lt"/>
              </a:rPr>
            </a:br>
            <a:r>
              <a:rPr lang="it-IT" sz="3600" b="1" dirty="0">
                <a:solidFill>
                  <a:schemeClr val="bg1"/>
                </a:solidFill>
                <a:latin typeface="+mn-lt"/>
              </a:rPr>
              <a:t>«Delega al Governo: politiche a favore delle persone anziane»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C5E19F-31B8-988E-ABA2-A873FD80A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7614" y="1912619"/>
            <a:ext cx="11695814" cy="4585871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24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tutela della dignità e la promozione delle condizioni di vita, di cura e di assistenza delle persone anziane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ricognizione,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riordino,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semplificazione,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l’integrazione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il coordinamento, </a:t>
            </a:r>
            <a:r>
              <a:rPr lang="it-IT" sz="240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24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delle disposizioni legislative vigenti in materia di assistenza sociale, sanitaria e sociosanitaria 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popolazione anziana,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in attuazione delle </a:t>
            </a:r>
            <a:r>
              <a:rPr lang="it-IT" sz="20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Missioni 5, componente 2, e M6, componente 1, </a:t>
            </a:r>
            <a:r>
              <a:rPr lang="it-IT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PNRR, </a:t>
            </a:r>
            <a:r>
              <a:rPr lang="it-IT" sz="20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nonché attraverso il progressivo potenziamento delle relative azioni</a:t>
            </a:r>
            <a:r>
              <a:rPr lang="it-IT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nell’ambito delle risorse disponibili</a:t>
            </a:r>
            <a:endParaRPr lang="it-IT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0ABEA4-F3DD-D021-0C7B-DC53BAF5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>
            <a:off x="3" y="0"/>
            <a:ext cx="166237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D3C09-4B1B-5A2B-E0AB-6672B65A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749" y="57413"/>
            <a:ext cx="4995837" cy="82971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+mn-lt"/>
              </a:rPr>
              <a:t>Le deleghe della legge 33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C93733-E2E4-C5C0-7EB3-72228CB29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>
            <a:off x="0" y="-9939"/>
            <a:ext cx="2077974" cy="900000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0EA77EE-1866-B967-6B41-1E33082ED0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8478" y="955613"/>
            <a:ext cx="11787809" cy="527641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  <a:effectLst/>
        </p:spPr>
        <p:txBody>
          <a:bodyPr wrap="square" lIns="128574" tIns="128574" rIns="165310" bIns="128574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ART. 1 - Definizioni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ART. 2 - Oggetto, </a:t>
            </a:r>
            <a:r>
              <a:rPr lang="it-IT" sz="2000" b="1" dirty="0">
                <a:solidFill>
                  <a:srgbClr val="C00000"/>
                </a:solidFill>
              </a:rPr>
              <a:t>principi criteri direttivi generali di delega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e istituzione del Comitato interministeriale per le politiche in favore della popolazione anziana </a:t>
            </a:r>
            <a:r>
              <a:rPr lang="it-IT" sz="2000" b="1" dirty="0">
                <a:solidFill>
                  <a:srgbClr val="C00000"/>
                </a:solidFill>
              </a:rPr>
              <a:t>(CIPA)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ART. 3 – Delega al Governo in materia di </a:t>
            </a:r>
            <a:r>
              <a:rPr lang="it-IT" sz="2000" b="1" dirty="0">
                <a:solidFill>
                  <a:srgbClr val="C00000"/>
                </a:solidFill>
              </a:rPr>
              <a:t>invecchiamento attivo,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promozione dell’inclusione sociale e </a:t>
            </a:r>
            <a:r>
              <a:rPr lang="it-IT" sz="2000" b="1" dirty="0">
                <a:solidFill>
                  <a:srgbClr val="C00000"/>
                </a:solidFill>
              </a:rPr>
              <a:t>prevenzione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della fragilità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ART. 4 - Delega al Governo in materia di </a:t>
            </a:r>
            <a:r>
              <a:rPr lang="it-IT" sz="2000" b="1" dirty="0">
                <a:solidFill>
                  <a:srgbClr val="C00000"/>
                </a:solidFill>
              </a:rPr>
              <a:t>Assistenza sociale, sanitaria e sociosanitaria per le persone anziane non autosufficienti (SNA)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ART. 5 - Delega al Governo in materia di politiche per la </a:t>
            </a:r>
            <a:r>
              <a:rPr lang="it-IT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sostenibilità economica e la flessibilità dei servizi di cura e assistenza a lungo termine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per le persone anziane e per le persone anziane non autosufficienti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ART. 6 - Procedimento per l’adozione dei decreti legislativi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ART. 7 - Clausola di salvaguardia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ART. 8 -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Disposizioni </a:t>
            </a:r>
            <a:r>
              <a:rPr lang="it-IT" sz="2000" b="1" dirty="0">
                <a:solidFill>
                  <a:srgbClr val="C00000"/>
                </a:solidFill>
              </a:rPr>
              <a:t>finanziarie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ART. 9 - Entrata in vigore</a:t>
            </a:r>
            <a:endParaRPr lang="it-I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4F1A6AF-A97E-F7F4-17F1-FA996D859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" y="1365675"/>
            <a:ext cx="11700000" cy="412665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6A011D-6B47-9A0C-A58E-0CE6B366DCA4}"/>
              </a:ext>
            </a:extLst>
          </p:cNvPr>
          <p:cNvSpPr txBox="1"/>
          <p:nvPr/>
        </p:nvSpPr>
        <p:spPr>
          <a:xfrm>
            <a:off x="795259" y="6234745"/>
            <a:ext cx="7794250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Per approfondire </a:t>
            </a:r>
            <a:r>
              <a:rPr lang="it-IT" sz="2000" b="1" dirty="0">
                <a:solidFill>
                  <a:srgbClr val="0066FF"/>
                </a:solidFill>
              </a:rPr>
              <a:t>https://spi.cgil.it/blog/speciale-legge-delega-33-2023</a:t>
            </a:r>
            <a:r>
              <a:rPr lang="it-IT" sz="2000" b="1" dirty="0"/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ABF226-8B4E-8084-5171-19F27DD4291B}"/>
              </a:ext>
            </a:extLst>
          </p:cNvPr>
          <p:cNvSpPr txBox="1"/>
          <p:nvPr/>
        </p:nvSpPr>
        <p:spPr>
          <a:xfrm>
            <a:off x="4911045" y="129452"/>
            <a:ext cx="3116109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Le nostre priorità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CEC125-B92F-E8E7-23B2-113CB5382EB1}"/>
              </a:ext>
            </a:extLst>
          </p:cNvPr>
          <p:cNvSpPr txBox="1"/>
          <p:nvPr/>
        </p:nvSpPr>
        <p:spPr>
          <a:xfrm>
            <a:off x="6251713" y="5369043"/>
            <a:ext cx="5416826" cy="70788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</a:rPr>
              <a:t>Definizione - classificazione persona anziana non </a:t>
            </a:r>
          </a:p>
          <a:p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</a:rPr>
              <a:t>autosufficiente</a:t>
            </a:r>
          </a:p>
        </p:txBody>
      </p:sp>
    </p:spTree>
    <p:extLst>
      <p:ext uri="{BB962C8B-B14F-4D97-AF65-F5344CB8AC3E}">
        <p14:creationId xmlns:p14="http://schemas.microsoft.com/office/powerpoint/2010/main" val="23270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725FD6-995A-BBEA-DDA5-1A7CB0B1FD82}"/>
              </a:ext>
            </a:extLst>
          </p:cNvPr>
          <p:cNvSpPr txBox="1"/>
          <p:nvPr/>
        </p:nvSpPr>
        <p:spPr>
          <a:xfrm>
            <a:off x="4381217" y="1634357"/>
            <a:ext cx="2185827" cy="67191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33/2023 … Anziani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8A8F02-9C43-659B-7EC5-CB6E12D2E98A}"/>
              </a:ext>
            </a:extLst>
          </p:cNvPr>
          <p:cNvSpPr txBox="1"/>
          <p:nvPr/>
        </p:nvSpPr>
        <p:spPr>
          <a:xfrm>
            <a:off x="4073793" y="3449263"/>
            <a:ext cx="2730562" cy="205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 M6C1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«Salute»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 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Casa della Comunità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Assistenza Domiciliare </a:t>
            </a:r>
            <a:r>
              <a:rPr lang="it-IT" sz="1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TeleMedicina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Riforma 1: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 77/2022 Modelli e standard assistenza territoriale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89D1E7-5C52-C790-3FE3-A4779089D348}"/>
              </a:ext>
            </a:extLst>
          </p:cNvPr>
          <p:cNvSpPr txBox="1"/>
          <p:nvPr/>
        </p:nvSpPr>
        <p:spPr>
          <a:xfrm>
            <a:off x="7135345" y="1827711"/>
            <a:ext cx="2185828" cy="87100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DPCM Piano nazionale </a:t>
            </a:r>
          </a:p>
          <a:p>
            <a:pPr algn="ctr">
              <a:lnSpc>
                <a:spcPct val="107000"/>
              </a:lnSpc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Autosufficienza 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9FB382-80A2-C0C2-1AC8-3C624EDA92E4}"/>
              </a:ext>
            </a:extLst>
          </p:cNvPr>
          <p:cNvSpPr txBox="1"/>
          <p:nvPr/>
        </p:nvSpPr>
        <p:spPr>
          <a:xfrm>
            <a:off x="346578" y="3429000"/>
            <a:ext cx="3558560" cy="205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 M5C2 «Inclusione Coesione»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 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sostegno persone vulnerabili prevenzione istituzionalizzazione anziani NA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Percorsi di autonomia persone con disabilità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Riforma 1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L.227/2021: «Delega … disabilità»  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Riforma 2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33/2023 «persone anziane»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25CFDF-4FE8-6842-245E-6233E3A32CF1}"/>
              </a:ext>
            </a:extLst>
          </p:cNvPr>
          <p:cNvSpPr txBox="1"/>
          <p:nvPr/>
        </p:nvSpPr>
        <p:spPr>
          <a:xfrm>
            <a:off x="402887" y="1797830"/>
            <a:ext cx="3502251" cy="113447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Bilancio 2022</a:t>
            </a:r>
          </a:p>
          <a:p>
            <a:pPr algn="ctr">
              <a:lnSpc>
                <a:spcPct val="107000"/>
              </a:lnSpc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234/2021</a:t>
            </a:r>
          </a:p>
          <a:p>
            <a:pPr algn="ctr">
              <a:lnSpc>
                <a:spcPct val="107000"/>
              </a:lnSpc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 commi 159-171</a:t>
            </a:r>
          </a:p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LEPS 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F6BF9A-D27B-09D3-CDB5-54F324CE268C}"/>
              </a:ext>
            </a:extLst>
          </p:cNvPr>
          <p:cNvSpPr txBox="1"/>
          <p:nvPr/>
        </p:nvSpPr>
        <p:spPr>
          <a:xfrm>
            <a:off x="10077695" y="4274722"/>
            <a:ext cx="1525340" cy="5431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nazionale Cronicità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39E9A2-2A26-9FDC-DEEA-813D9595D46B}"/>
              </a:ext>
            </a:extLst>
          </p:cNvPr>
          <p:cNvSpPr txBox="1"/>
          <p:nvPr/>
        </p:nvSpPr>
        <p:spPr>
          <a:xfrm>
            <a:off x="10037988" y="3378703"/>
            <a:ext cx="1554713" cy="7736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nazionale Servizi Sociali 2021-2023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388D25-C0EE-95CA-691F-088A6FA02F53}"/>
              </a:ext>
            </a:extLst>
          </p:cNvPr>
          <p:cNvSpPr txBox="1"/>
          <p:nvPr/>
        </p:nvSpPr>
        <p:spPr>
          <a:xfrm>
            <a:off x="6990798" y="5508050"/>
            <a:ext cx="2664000" cy="5431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 c. 254 L. 205/2017</a:t>
            </a:r>
          </a:p>
          <a:p>
            <a:pPr algn="ctr">
              <a:lnSpc>
                <a:spcPct val="107000"/>
              </a:lnSpc>
            </a:pP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Caregivers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674C15-9BDC-90AD-8967-65B966CB7DE7}"/>
              </a:ext>
            </a:extLst>
          </p:cNvPr>
          <p:cNvSpPr txBox="1"/>
          <p:nvPr/>
        </p:nvSpPr>
        <p:spPr>
          <a:xfrm>
            <a:off x="698876" y="167968"/>
            <a:ext cx="10813774" cy="4070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Riordino e semplificazione …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Autosufficienza: il contesto e le principali norme nazionali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7341BE-07B7-6A57-8FE2-9ECC914304A6}"/>
              </a:ext>
            </a:extLst>
          </p:cNvPr>
          <p:cNvSpPr txBox="1"/>
          <p:nvPr/>
        </p:nvSpPr>
        <p:spPr>
          <a:xfrm>
            <a:off x="10084597" y="4997097"/>
            <a:ext cx="1554713" cy="5431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nazionale Prevenzione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E02928F-3587-6A4C-963C-E7A6480CB470}"/>
              </a:ext>
            </a:extLst>
          </p:cNvPr>
          <p:cNvSpPr txBox="1"/>
          <p:nvPr/>
        </p:nvSpPr>
        <p:spPr>
          <a:xfrm>
            <a:off x="2022150" y="795961"/>
            <a:ext cx="1292087" cy="671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328/2000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92971B-47DA-23AF-B5C4-D8415163C667}"/>
              </a:ext>
            </a:extLst>
          </p:cNvPr>
          <p:cNvSpPr txBox="1"/>
          <p:nvPr/>
        </p:nvSpPr>
        <p:spPr>
          <a:xfrm>
            <a:off x="7363019" y="801769"/>
            <a:ext cx="3006976" cy="671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833/1978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502/92 Dpcm 12.1.2017 LEA sanità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A6ADC28-C7D1-5BD3-2E1C-13E487F0D0A1}"/>
              </a:ext>
            </a:extLst>
          </p:cNvPr>
          <p:cNvSpPr txBox="1"/>
          <p:nvPr/>
        </p:nvSpPr>
        <p:spPr>
          <a:xfrm>
            <a:off x="6976956" y="6187089"/>
            <a:ext cx="2664000" cy="52322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articolo 1, c. 1264 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 296/2006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Istituzione </a:t>
            </a:r>
            <a:r>
              <a:rPr lang="it-IT" sz="1400" b="1" dirty="0">
                <a:solidFill>
                  <a:srgbClr val="C00000"/>
                </a:solidFill>
              </a:rPr>
              <a:t>Fondo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NA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D28FDCB-C438-7A79-E003-769297AEE3C1}"/>
              </a:ext>
            </a:extLst>
          </p:cNvPr>
          <p:cNvSpPr txBox="1"/>
          <p:nvPr/>
        </p:nvSpPr>
        <p:spPr>
          <a:xfrm>
            <a:off x="1056777" y="6157954"/>
            <a:ext cx="2985052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Fondi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Europei: Programma nazionale equità salute 2021-2027 cap. NA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EDEAB14-428F-01D7-02E4-D3B3CCDF4B2C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905138" y="1970315"/>
            <a:ext cx="47607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ED0F3ED-A37F-BA82-2F31-AE1B99F8D64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567044" y="1970315"/>
            <a:ext cx="576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1B96337-4263-ABAE-D45D-98933B7D1987}"/>
              </a:ext>
            </a:extLst>
          </p:cNvPr>
          <p:cNvCxnSpPr>
            <a:cxnSpLocks/>
          </p:cNvCxnSpPr>
          <p:nvPr/>
        </p:nvCxnSpPr>
        <p:spPr>
          <a:xfrm>
            <a:off x="5455241" y="2312403"/>
            <a:ext cx="3857" cy="82800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B3CB6F0-4F35-309D-89C8-5EB75F543C41}"/>
              </a:ext>
            </a:extLst>
          </p:cNvPr>
          <p:cNvCxnSpPr>
            <a:cxnSpLocks/>
          </p:cNvCxnSpPr>
          <p:nvPr/>
        </p:nvCxnSpPr>
        <p:spPr>
          <a:xfrm flipV="1">
            <a:off x="2105980" y="3099468"/>
            <a:ext cx="8676000" cy="6151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37505DC-478C-C245-56E1-156BCA457C5C}"/>
              </a:ext>
            </a:extLst>
          </p:cNvPr>
          <p:cNvCxnSpPr>
            <a:cxnSpLocks/>
          </p:cNvCxnSpPr>
          <p:nvPr/>
        </p:nvCxnSpPr>
        <p:spPr>
          <a:xfrm>
            <a:off x="2114256" y="3170540"/>
            <a:ext cx="0" cy="252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E89F9DA-55A8-1ED7-EFCA-CE29BA7566A3}"/>
              </a:ext>
            </a:extLst>
          </p:cNvPr>
          <p:cNvCxnSpPr>
            <a:cxnSpLocks/>
          </p:cNvCxnSpPr>
          <p:nvPr/>
        </p:nvCxnSpPr>
        <p:spPr>
          <a:xfrm>
            <a:off x="5456508" y="3141108"/>
            <a:ext cx="0" cy="32400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887949F-31A0-48FF-AA24-64AF72E640B7}"/>
              </a:ext>
            </a:extLst>
          </p:cNvPr>
          <p:cNvCxnSpPr>
            <a:cxnSpLocks/>
          </p:cNvCxnSpPr>
          <p:nvPr/>
        </p:nvCxnSpPr>
        <p:spPr>
          <a:xfrm>
            <a:off x="10765701" y="3091035"/>
            <a:ext cx="0" cy="28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6A37126-EFE1-722B-B728-027C71FD8606}"/>
              </a:ext>
            </a:extLst>
          </p:cNvPr>
          <p:cNvCxnSpPr>
            <a:cxnSpLocks/>
          </p:cNvCxnSpPr>
          <p:nvPr/>
        </p:nvCxnSpPr>
        <p:spPr>
          <a:xfrm>
            <a:off x="8278430" y="3108940"/>
            <a:ext cx="0" cy="216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6E6B61A-4B9F-E8E4-14F0-147D48EF9274}"/>
              </a:ext>
            </a:extLst>
          </p:cNvPr>
          <p:cNvSpPr txBox="1"/>
          <p:nvPr/>
        </p:nvSpPr>
        <p:spPr>
          <a:xfrm>
            <a:off x="3684021" y="799207"/>
            <a:ext cx="3288989" cy="671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33"/>
              </a:spcAft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117 c.2 lettera m) COSTITUZIONE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78288E2-F993-7701-AAF9-BD8FBB4A19FD}"/>
              </a:ext>
            </a:extLst>
          </p:cNvPr>
          <p:cNvSpPr txBox="1"/>
          <p:nvPr/>
        </p:nvSpPr>
        <p:spPr>
          <a:xfrm>
            <a:off x="6990799" y="4843363"/>
            <a:ext cx="2667947" cy="5431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altLang="it-IT" sz="1400" b="1" dirty="0">
                <a:solidFill>
                  <a:srgbClr val="C00000"/>
                </a:solidFill>
              </a:rPr>
              <a:t>Fondo </a:t>
            </a:r>
            <a:r>
              <a:rPr lang="it-IT" altLang="it-IT" sz="1400" b="1" dirty="0">
                <a:solidFill>
                  <a:schemeClr val="accent1">
                    <a:lumMod val="50000"/>
                  </a:schemeClr>
                </a:solidFill>
              </a:rPr>
              <a:t>lotta Povertà</a:t>
            </a:r>
          </a:p>
          <a:p>
            <a:pPr algn="ctr">
              <a:lnSpc>
                <a:spcPct val="107000"/>
              </a:lnSpc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Art. 1 c.386 Legge 208/2015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8A1282-C1E8-8258-43F7-7B05C9160970}"/>
              </a:ext>
            </a:extLst>
          </p:cNvPr>
          <p:cNvSpPr txBox="1"/>
          <p:nvPr/>
        </p:nvSpPr>
        <p:spPr>
          <a:xfrm>
            <a:off x="6973010" y="3329520"/>
            <a:ext cx="2667946" cy="7736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104/1992, L. 18/1980 </a:t>
            </a:r>
          </a:p>
          <a:p>
            <a:pPr algn="ctr">
              <a:lnSpc>
                <a:spcPct val="107000"/>
              </a:lnSpc>
            </a:pP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Indennità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accompagnamento, invalidità civile …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A8F6161-282E-F023-DADE-49F69E9D7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0" y="249568"/>
            <a:ext cx="181622" cy="252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9D4C2E-715F-F6E5-968B-58A0DFC8AA6A}"/>
              </a:ext>
            </a:extLst>
          </p:cNvPr>
          <p:cNvSpPr txBox="1"/>
          <p:nvPr/>
        </p:nvSpPr>
        <p:spPr>
          <a:xfrm>
            <a:off x="6998906" y="4211668"/>
            <a:ext cx="2664000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Fondo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nazionale Politiche Sociali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Art 20 Legge 328/2000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56B81C-647E-8A37-4A5A-BA0D417DCA2E}"/>
              </a:ext>
            </a:extLst>
          </p:cNvPr>
          <p:cNvSpPr txBox="1"/>
          <p:nvPr/>
        </p:nvSpPr>
        <p:spPr>
          <a:xfrm>
            <a:off x="10157985" y="5764795"/>
            <a:ext cx="1464188" cy="7386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Art. 23 c.2 </a:t>
            </a:r>
          </a:p>
          <a:p>
            <a:pPr algn="ctr"/>
            <a:r>
              <a:rPr lang="it-IT" sz="1400" b="1" dirty="0" err="1">
                <a:solidFill>
                  <a:schemeClr val="accent1">
                    <a:lumMod val="50000"/>
                  </a:schemeClr>
                </a:solidFill>
              </a:rPr>
              <a:t>D.Lgs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147/2017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ATS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1BF142D-947E-FD08-9F57-3CC45CC4B2A8}"/>
              </a:ext>
            </a:extLst>
          </p:cNvPr>
          <p:cNvSpPr txBox="1"/>
          <p:nvPr/>
        </p:nvSpPr>
        <p:spPr>
          <a:xfrm>
            <a:off x="4258216" y="6167211"/>
            <a:ext cx="2493440" cy="5847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Leggi Bilancio: quota parte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</a:rPr>
              <a:t>Fondo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 Sanitario Nazionale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ECBD14B-5B2C-E3B0-1858-F25ADF760B43}"/>
              </a:ext>
            </a:extLst>
          </p:cNvPr>
          <p:cNvSpPr txBox="1"/>
          <p:nvPr/>
        </p:nvSpPr>
        <p:spPr>
          <a:xfrm>
            <a:off x="133802" y="569812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A50021"/>
                </a:solidFill>
              </a:rPr>
              <a:t>Stefano Cecconi</a:t>
            </a:r>
          </a:p>
        </p:txBody>
      </p:sp>
    </p:spTree>
    <p:extLst>
      <p:ext uri="{BB962C8B-B14F-4D97-AF65-F5344CB8AC3E}">
        <p14:creationId xmlns:p14="http://schemas.microsoft.com/office/powerpoint/2010/main" val="14375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6" grpId="0" animBg="1"/>
      <p:bldP spid="14" grpId="0" animBg="1"/>
      <p:bldP spid="15" grpId="0" animBg="1"/>
      <p:bldP spid="17" grpId="0" animBg="1"/>
      <p:bldP spid="18" grpId="0" animBg="1"/>
      <p:bldP spid="16" grpId="0" animBg="1"/>
      <p:bldP spid="48" grpId="0" animBg="1"/>
      <p:bldP spid="49" grpId="0" animBg="1"/>
      <p:bldP spid="9" grpId="0" animBg="1"/>
      <p:bldP spid="19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4EA50A-AADC-2979-4B55-AED220F2E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5"/>
          <a:stretch/>
        </p:blipFill>
        <p:spPr>
          <a:xfrm>
            <a:off x="6803913" y="1781000"/>
            <a:ext cx="5043530" cy="472317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BE25781-2EED-CEBB-D3AF-9678932C3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964" r="26603" b="-1"/>
          <a:stretch/>
        </p:blipFill>
        <p:spPr>
          <a:xfrm>
            <a:off x="8399768" y="85064"/>
            <a:ext cx="1594843" cy="90992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2BFD694-E74B-1CB5-90E0-9B6DF8617BF1}"/>
              </a:ext>
            </a:extLst>
          </p:cNvPr>
          <p:cNvSpPr/>
          <p:nvPr/>
        </p:nvSpPr>
        <p:spPr>
          <a:xfrm rot="5400000">
            <a:off x="8879505" y="1045566"/>
            <a:ext cx="686573" cy="6492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2489C8E-8BE3-5552-1A79-C931C3020073}"/>
              </a:ext>
            </a:extLst>
          </p:cNvPr>
          <p:cNvSpPr/>
          <p:nvPr/>
        </p:nvSpPr>
        <p:spPr>
          <a:xfrm>
            <a:off x="6440554" y="3428998"/>
            <a:ext cx="1023731" cy="3776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18B18E3-F414-4B4C-C668-B94AA549B5E8}"/>
              </a:ext>
            </a:extLst>
          </p:cNvPr>
          <p:cNvSpPr/>
          <p:nvPr/>
        </p:nvSpPr>
        <p:spPr>
          <a:xfrm>
            <a:off x="6450493" y="4197626"/>
            <a:ext cx="1023731" cy="3776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A124318-C2E0-CDF0-65B9-2618CE999CE9}"/>
              </a:ext>
            </a:extLst>
          </p:cNvPr>
          <p:cNvSpPr/>
          <p:nvPr/>
        </p:nvSpPr>
        <p:spPr>
          <a:xfrm>
            <a:off x="6440556" y="4973214"/>
            <a:ext cx="1023731" cy="3776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0665C4-D716-C94E-833D-689EADBD7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"/>
          <a:stretch/>
        </p:blipFill>
        <p:spPr>
          <a:xfrm>
            <a:off x="0" y="2299046"/>
            <a:ext cx="6599583" cy="38632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C3D881-E58E-5A6D-E70D-EC53BB3FF9B3}"/>
              </a:ext>
            </a:extLst>
          </p:cNvPr>
          <p:cNvSpPr txBox="1"/>
          <p:nvPr/>
        </p:nvSpPr>
        <p:spPr>
          <a:xfrm rot="21039791">
            <a:off x="2792893" y="945295"/>
            <a:ext cx="321536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Stato Regioni Comuni …</a:t>
            </a:r>
          </a:p>
        </p:txBody>
      </p:sp>
    </p:spTree>
    <p:extLst>
      <p:ext uri="{BB962C8B-B14F-4D97-AF65-F5344CB8AC3E}">
        <p14:creationId xmlns:p14="http://schemas.microsoft.com/office/powerpoint/2010/main" val="17493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33ADCE8-9CB1-C51D-E4FC-29D3B80C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82" y="247373"/>
            <a:ext cx="6840000" cy="86732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I rischi della Legge 33/2023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F2C10DF-ECD3-A6E8-31A7-EEF32294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555984"/>
            <a:ext cx="11559208" cy="4712326"/>
          </a:xfr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tIns="216000">
            <a:no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Finanziamenti insufficienti per sociale e sanità </a:t>
            </a:r>
            <a:r>
              <a:rPr lang="it-IT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manca …</a:t>
            </a:r>
            <a:endParaRPr lang="it-IT" sz="1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«Fallimento» PNRR </a:t>
            </a:r>
            <a:r>
              <a:rPr lang="it-IT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M5C2 M6C1 - DM 77 (carenza personale, privatizzazione …)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Autonomia differenziata …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CIPA: coordinamento interministeriale o nuovo Ministero Anziani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SNA: integrazione o separazione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Definizione persona anziana - Valutazione condizione non autosufficienza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"/>
            </a:pPr>
            <a:r>
              <a:rPr lang="it-IT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Debolezza Comuni ATS 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6003FE-2482-E4B0-C986-1E88440A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2" y="121373"/>
            <a:ext cx="181622" cy="252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D39BB7-9966-81EF-AB28-68456C44FA8E}"/>
              </a:ext>
            </a:extLst>
          </p:cNvPr>
          <p:cNvSpPr txBox="1"/>
          <p:nvPr/>
        </p:nvSpPr>
        <p:spPr>
          <a:xfrm>
            <a:off x="183497" y="500239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A50021"/>
                </a:solidFill>
              </a:rPr>
              <a:t>Stefano Cecconi</a:t>
            </a:r>
          </a:p>
        </p:txBody>
      </p:sp>
    </p:spTree>
    <p:extLst>
      <p:ext uri="{BB962C8B-B14F-4D97-AF65-F5344CB8AC3E}">
        <p14:creationId xmlns:p14="http://schemas.microsoft.com/office/powerpoint/2010/main" val="30462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33ADCE8-9CB1-C51D-E4FC-29D3B80C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78407"/>
            <a:ext cx="9829800" cy="86732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Le opportunità della Legge 33/2023 </a:t>
            </a:r>
            <a:b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it-IT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(se i decreti, se </a:t>
            </a:r>
            <a:r>
              <a:rPr lang="it-IT" sz="2400" i="1" dirty="0">
                <a:solidFill>
                  <a:srgbClr val="FFFF00"/>
                </a:solidFill>
                <a:latin typeface="Arial Black" panose="020B0A04020102020204" pitchFamily="34" charset="0"/>
              </a:rPr>
              <a:t>€ Fondo Unico …</a:t>
            </a:r>
            <a:r>
              <a:rPr lang="it-IT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F2C10DF-ECD3-A6E8-31A7-EEF32294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039001"/>
            <a:ext cx="11201400" cy="3419804"/>
          </a:xfr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tIns="21600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"/>
            </a:pP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Prestazioni monetarie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Presa in carico integrata - PUA – PAI: PRESTAZIONE UNIVERSALE - budget di cura/assistenza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"/>
            </a:pP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«Sollievi» persone e famiglie …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"/>
            </a:pP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Nuova DOMICILIARITÀ: </a:t>
            </a:r>
            <a:r>
              <a:rPr lang="it-IT" sz="1900" dirty="0">
                <a:solidFill>
                  <a:srgbClr val="FFFF00"/>
                </a:solidFill>
                <a:latin typeface="Arial Black" panose="020B0A04020102020204" pitchFamily="34" charset="0"/>
              </a:rPr>
              <a:t>h24x365</a:t>
            </a: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… ADI+SAD + Assistenti Familiari, Caregiver …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"/>
            </a:pP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Nuova RESIDENZIALITÀ </a:t>
            </a:r>
            <a:r>
              <a:rPr lang="it-IT" sz="1900" i="1" dirty="0">
                <a:solidFill>
                  <a:schemeClr val="bg1"/>
                </a:solidFill>
                <a:latin typeface="Arial Black" panose="020B0A04020102020204" pitchFamily="34" charset="0"/>
              </a:rPr>
              <a:t>«…ambienti </a:t>
            </a:r>
            <a:r>
              <a:rPr lang="it-IT" sz="1900" i="1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amichevoli, familiari, sicuri, normali relazioni di vita, riservatezza vita privata e comunità relazionale delle persone anziane» </a:t>
            </a:r>
            <a:r>
              <a:rPr lang="it-IT" sz="19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(piccole, no contenzione, …)</a:t>
            </a:r>
            <a:endParaRPr lang="it-IT" sz="1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"/>
            </a:pP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ACCREDITAMENTO: nuovi standard, fabbisogni e formazione del personale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"/>
            </a:pPr>
            <a:r>
              <a:rPr lang="it-I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PIANO Invecchiamento attivo e PIANO NA: coinvolgimento parti sociali</a:t>
            </a:r>
          </a:p>
        </p:txBody>
      </p:sp>
      <p:sp>
        <p:nvSpPr>
          <p:cNvPr id="2" name="Segnaposto contenuto 6">
            <a:extLst>
              <a:ext uri="{FF2B5EF4-FFF2-40B4-BE49-F238E27FC236}">
                <a16:creationId xmlns:a16="http://schemas.microsoft.com/office/drawing/2014/main" id="{02BB9B7A-16DE-B297-511F-8D04C0B03349}"/>
              </a:ext>
            </a:extLst>
          </p:cNvPr>
          <p:cNvSpPr txBox="1">
            <a:spLocks/>
          </p:cNvSpPr>
          <p:nvPr/>
        </p:nvSpPr>
        <p:spPr>
          <a:xfrm>
            <a:off x="522470" y="4930718"/>
            <a:ext cx="11201400" cy="18527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21600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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Piano NA: LEPS Processo … (integrazione ATS &amp; Distretti sanitari)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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M6C1 - DM 77: Case della Comunità – PUA – UVM – PAI …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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M5C2 Investimenti strutturali post PNRR: 1.1.2 Autonomia anziani + 1.1.3 Dimissioni protette 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"/>
            </a:pPr>
            <a:endParaRPr lang="it-IT" sz="20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ccia in su 2">
            <a:extLst>
              <a:ext uri="{FF2B5EF4-FFF2-40B4-BE49-F238E27FC236}">
                <a16:creationId xmlns:a16="http://schemas.microsoft.com/office/drawing/2014/main" id="{08223FAC-BD8F-7C38-B49B-94E4B4774C32}"/>
              </a:ext>
            </a:extLst>
          </p:cNvPr>
          <p:cNvSpPr/>
          <p:nvPr/>
        </p:nvSpPr>
        <p:spPr>
          <a:xfrm>
            <a:off x="1088887" y="4405377"/>
            <a:ext cx="586409" cy="540000"/>
          </a:xfrm>
          <a:prstGeom prst="up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FE9DAC-8653-6B37-D169-D37964EDE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4" y="247454"/>
            <a:ext cx="181622" cy="252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FE6DA2-9D0B-6E0A-0829-CA12CCE3CCB5}"/>
              </a:ext>
            </a:extLst>
          </p:cNvPr>
          <p:cNvSpPr txBox="1"/>
          <p:nvPr/>
        </p:nvSpPr>
        <p:spPr>
          <a:xfrm>
            <a:off x="163619" y="520117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A50021"/>
                </a:solidFill>
              </a:rPr>
              <a:t>Stefano Cecconi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9907F3F5-8A68-3744-5A1B-CBB8A23D6498}"/>
              </a:ext>
            </a:extLst>
          </p:cNvPr>
          <p:cNvSpPr/>
          <p:nvPr/>
        </p:nvSpPr>
        <p:spPr>
          <a:xfrm>
            <a:off x="5521187" y="4405377"/>
            <a:ext cx="586409" cy="540000"/>
          </a:xfrm>
          <a:prstGeom prst="up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B89E35C7-FC5B-408B-E6DD-77CEBB13FEAF}"/>
              </a:ext>
            </a:extLst>
          </p:cNvPr>
          <p:cNvSpPr/>
          <p:nvPr/>
        </p:nvSpPr>
        <p:spPr>
          <a:xfrm>
            <a:off x="10016987" y="4430777"/>
            <a:ext cx="586409" cy="540000"/>
          </a:xfrm>
          <a:prstGeom prst="up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F2C10DF-ECD3-A6E8-31A7-EEF32294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836" y="2466946"/>
            <a:ext cx="6258339" cy="3812543"/>
          </a:xfr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tIns="216000"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"/>
            </a:pPr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 dicembre 2023: Legge di Bilancio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"/>
            </a:pPr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 gennaio 2024: Decreti attuativi  Legge 33/2023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"/>
            </a:pPr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 entro 2024: obiettivo Piano non autosufficienza </a:t>
            </a:r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LEPS processo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"/>
            </a:pPr>
            <a:r>
              <a:rPr 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 dicembre 2025 - giugno 2026 obiettivi PNRR M5C2 + M6C1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6003FE-2482-E4B0-C986-1E88440A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0" y="249568"/>
            <a:ext cx="181622" cy="252000"/>
          </a:xfrm>
          <a:prstGeom prst="rect">
            <a:avLst/>
          </a:prstGeom>
        </p:spPr>
      </p:pic>
      <p:pic>
        <p:nvPicPr>
          <p:cNvPr id="1026" name="Picture 2" descr="Scadenze fiscali, il fitto calendario di dicembre">
            <a:extLst>
              <a:ext uri="{FF2B5EF4-FFF2-40B4-BE49-F238E27FC236}">
                <a16:creationId xmlns:a16="http://schemas.microsoft.com/office/drawing/2014/main" id="{163203F8-BE60-EA55-3EEF-860737DA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0" y="2466946"/>
            <a:ext cx="5112000" cy="38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965171-0D79-8C36-CB62-7FC6852D8637}"/>
              </a:ext>
            </a:extLst>
          </p:cNvPr>
          <p:cNvSpPr txBox="1"/>
          <p:nvPr/>
        </p:nvSpPr>
        <p:spPr>
          <a:xfrm>
            <a:off x="153680" y="539995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A50021"/>
                </a:solidFill>
              </a:rPr>
              <a:t>Stefano</a:t>
            </a:r>
            <a:r>
              <a:rPr lang="it-IT" sz="1000" dirty="0">
                <a:solidFill>
                  <a:srgbClr val="A50021"/>
                </a:solidFill>
              </a:rPr>
              <a:t> Cecconi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2310C0-FF2C-E056-B801-F2EDCD686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365"/>
          <a:stretch/>
        </p:blipFill>
        <p:spPr>
          <a:xfrm>
            <a:off x="4737264" y="77878"/>
            <a:ext cx="2359328" cy="12052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E2F9695-EC3F-5A19-A1D4-6ECE9329D8BC}"/>
              </a:ext>
            </a:extLst>
          </p:cNvPr>
          <p:cNvSpPr/>
          <p:nvPr/>
        </p:nvSpPr>
        <p:spPr>
          <a:xfrm rot="5400000">
            <a:off x="5328159" y="962761"/>
            <a:ext cx="1205269" cy="18424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2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8E96263-67DB-22F1-176C-958E3B3D2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73" y="98102"/>
            <a:ext cx="9000000" cy="67598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38D2BB-F0D2-931D-AE82-C8FD328E5F09}"/>
              </a:ext>
            </a:extLst>
          </p:cNvPr>
          <p:cNvSpPr txBox="1"/>
          <p:nvPr/>
        </p:nvSpPr>
        <p:spPr>
          <a:xfrm>
            <a:off x="248478" y="98102"/>
            <a:ext cx="178904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bg1"/>
                </a:solidFill>
              </a:rPr>
              <a:t>Investimenti</a:t>
            </a:r>
            <a:r>
              <a:rPr lang="it-IT" sz="2400" b="1" baseline="0" dirty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M5C2 </a:t>
            </a:r>
            <a:endParaRPr lang="it-IT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24C7D65-E754-0A49-30CC-80485D81F432}"/>
              </a:ext>
            </a:extLst>
          </p:cNvPr>
          <p:cNvSpPr/>
          <p:nvPr/>
        </p:nvSpPr>
        <p:spPr>
          <a:xfrm>
            <a:off x="2126973" y="506897"/>
            <a:ext cx="8895523" cy="38961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FB833AA-136A-01B6-8D14-A80127CCA66A}"/>
              </a:ext>
            </a:extLst>
          </p:cNvPr>
          <p:cNvSpPr/>
          <p:nvPr/>
        </p:nvSpPr>
        <p:spPr>
          <a:xfrm>
            <a:off x="5784574" y="1480930"/>
            <a:ext cx="4280453" cy="1948070"/>
          </a:xfrm>
          <a:prstGeom prst="rect">
            <a:avLst/>
          </a:prstGeom>
          <a:noFill/>
          <a:ln w="1079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79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27"/>
          <p:cNvGraphicFramePr/>
          <p:nvPr>
            <p:extLst>
              <p:ext uri="{D42A27DB-BD31-4B8C-83A1-F6EECF244321}">
                <p14:modId xmlns:p14="http://schemas.microsoft.com/office/powerpoint/2010/main" val="1536989402"/>
              </p:ext>
            </p:extLst>
          </p:nvPr>
        </p:nvGraphicFramePr>
        <p:xfrm>
          <a:off x="191643" y="986842"/>
          <a:ext cx="11681636" cy="52501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5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564">
                  <a:extLst>
                    <a:ext uri="{9D8B030D-6E8A-4147-A177-3AD203B41FA5}">
                      <a16:colId xmlns:a16="http://schemas.microsoft.com/office/drawing/2014/main" val="3754522589"/>
                    </a:ext>
                  </a:extLst>
                </a:gridCol>
                <a:gridCol w="101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7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600" dirty="0">
                          <a:solidFill>
                            <a:schemeClr val="bg1"/>
                          </a:solidFill>
                          <a:sym typeface="Roboto"/>
                        </a:rPr>
                        <a:t>1.1.1 </a:t>
                      </a:r>
                      <a:r>
                        <a:rPr lang="it" sz="1600" b="1" dirty="0">
                          <a:solidFill>
                            <a:schemeClr val="bg1"/>
                          </a:solidFill>
                          <a:sym typeface="Roboto"/>
                        </a:rPr>
                        <a:t>Sostegno alle capacità genitoriali e prevenzione della vulnerabilità di famiglie e bambini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sym typeface="Roboto"/>
                        </a:rPr>
                        <a:t>84,6</a:t>
                      </a: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 mln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4.000 famiglie,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400 ATS</a:t>
                      </a:r>
                      <a:endParaRPr lang="it-IT" sz="1600" b="1" baseline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b="1" baseline="0" dirty="0">
                          <a:solidFill>
                            <a:schemeClr val="bg1"/>
                          </a:solidFill>
                        </a:rPr>
                        <a:t>T1 2022</a:t>
                      </a:r>
                      <a:endParaRPr sz="16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baseline="0" dirty="0">
                          <a:solidFill>
                            <a:schemeClr val="bg1"/>
                          </a:solidFill>
                        </a:rPr>
                        <a:t>BANDO</a:t>
                      </a:r>
                      <a:endParaRPr sz="16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b="1" baseline="0" dirty="0">
                          <a:solidFill>
                            <a:schemeClr val="bg1"/>
                          </a:solidFill>
                        </a:rPr>
                        <a:t>T2 2022 </a:t>
                      </a:r>
                      <a:endParaRPr sz="16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baseline="0" dirty="0">
                          <a:solidFill>
                            <a:schemeClr val="bg1"/>
                          </a:solidFill>
                        </a:rPr>
                        <a:t>PROGETTO</a:t>
                      </a:r>
                      <a:endParaRPr sz="16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b="1" baseline="0" dirty="0">
                          <a:solidFill>
                            <a:schemeClr val="bg1"/>
                          </a:solidFill>
                        </a:rPr>
                        <a:t>T1 2026</a:t>
                      </a:r>
                      <a:r>
                        <a:rPr lang="it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sz="16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baseline="0" dirty="0">
                          <a:solidFill>
                            <a:schemeClr val="bg1"/>
                          </a:solidFill>
                        </a:rPr>
                        <a:t>CONCLUSIONE</a:t>
                      </a:r>
                      <a:endParaRPr sz="1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000">
                <a:tc>
                  <a:txBody>
                    <a:bodyPr/>
                    <a:lstStyle/>
                    <a:p>
                      <a:pPr marL="0" marR="0" lvl="0" indent="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" sz="2400" dirty="0">
                          <a:solidFill>
                            <a:schemeClr val="bg1"/>
                          </a:solidFill>
                          <a:sym typeface="Roboto"/>
                        </a:rPr>
                        <a:t>1.1.2 </a:t>
                      </a:r>
                      <a:r>
                        <a:rPr lang="it" sz="2400" b="1" dirty="0">
                          <a:solidFill>
                            <a:schemeClr val="bg1"/>
                          </a:solidFill>
                          <a:sym typeface="Roboto"/>
                        </a:rPr>
                        <a:t>Autonomia degli anziani non autosufficienti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307 mln: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12.500 persone,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125 ATS  </a:t>
                      </a:r>
                      <a:r>
                        <a:rPr lang="it-IT" sz="2000" b="1" dirty="0">
                          <a:solidFill>
                            <a:srgbClr val="FFFF00"/>
                          </a:solidFill>
                        </a:rPr>
                        <a:t>(123)</a:t>
                      </a:r>
                      <a:endParaRPr lang="it-IT" sz="2000" i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79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400" dirty="0">
                          <a:solidFill>
                            <a:schemeClr val="bg1"/>
                          </a:solidFill>
                          <a:sym typeface="Roboto"/>
                        </a:rPr>
                        <a:t>1.1.3 </a:t>
                      </a:r>
                      <a:r>
                        <a:rPr lang="it" sz="2400" b="1" dirty="0">
                          <a:solidFill>
                            <a:schemeClr val="bg1"/>
                          </a:solidFill>
                          <a:sym typeface="Roboto"/>
                        </a:rPr>
                        <a:t>Servizi sociali sostegno domiciliarità (dimissioni protette)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sym typeface="Roboto"/>
                        </a:rPr>
                        <a:t>66 mln:</a:t>
                      </a:r>
                      <a:r>
                        <a:rPr lang="it-IT" sz="20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25.000 persone,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200 ATS </a:t>
                      </a:r>
                      <a:r>
                        <a:rPr lang="it-IT" sz="2000" b="1" baseline="0" dirty="0">
                          <a:solidFill>
                            <a:srgbClr val="FFFF00"/>
                          </a:solidFill>
                          <a:sym typeface="Roboto"/>
                        </a:rPr>
                        <a:t>(198)</a:t>
                      </a:r>
                      <a:endParaRPr lang="it-IT" sz="2000" b="1" dirty="0">
                        <a:solidFill>
                          <a:srgbClr val="FFFF0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4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600" dirty="0">
                          <a:solidFill>
                            <a:schemeClr val="bg1"/>
                          </a:solidFill>
                          <a:sym typeface="Roboto"/>
                        </a:rPr>
                        <a:t>1.1.4 </a:t>
                      </a:r>
                      <a:r>
                        <a:rPr lang="it" sz="1600" b="1" dirty="0">
                          <a:solidFill>
                            <a:schemeClr val="bg1"/>
                          </a:solidFill>
                          <a:sym typeface="Roboto"/>
                        </a:rPr>
                        <a:t>Rafforzamento dei servizi sociali e prevenzione burn out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sym typeface="Roboto"/>
                        </a:rPr>
                        <a:t>42 mln:</a:t>
                      </a:r>
                      <a:endParaRPr lang="it-IT" sz="1600" b="1" baseline="0" dirty="0">
                        <a:solidFill>
                          <a:schemeClr val="bg1"/>
                        </a:solidFill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3.500 persone,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200 ATS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1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sym typeface="Roboto"/>
                        </a:rPr>
                        <a:t>1.2 Percorsi</a:t>
                      </a: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 di autonomia per le persone con disabilità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500 mln: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4.900-7.000 persone,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chemeClr val="bg1"/>
                          </a:solidFill>
                          <a:sym typeface="Roboto"/>
                        </a:rPr>
                        <a:t>700 in 500 ATS </a:t>
                      </a:r>
                      <a:r>
                        <a:rPr lang="it-IT" sz="1600" b="1" baseline="0" dirty="0">
                          <a:solidFill>
                            <a:srgbClr val="FFFF00"/>
                          </a:solidFill>
                          <a:sym typeface="Roboto"/>
                        </a:rPr>
                        <a:t>(601)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baseline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37FE300F-1B10-D892-46DD-41A394321ACB}"/>
              </a:ext>
            </a:extLst>
          </p:cNvPr>
          <p:cNvSpPr/>
          <p:nvPr/>
        </p:nvSpPr>
        <p:spPr>
          <a:xfrm>
            <a:off x="255182" y="1913858"/>
            <a:ext cx="10643190" cy="239556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2A0CBF0-BDA9-A2F8-71F4-B78F5544CBC1}"/>
              </a:ext>
            </a:extLst>
          </p:cNvPr>
          <p:cNvSpPr/>
          <p:nvPr/>
        </p:nvSpPr>
        <p:spPr>
          <a:xfrm>
            <a:off x="10837899" y="3923414"/>
            <a:ext cx="1056640" cy="11671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3A8CC4-9D7F-CFA5-8A25-F1C0EEFB7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>
            <a:off x="3" y="0"/>
            <a:ext cx="2077974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78E315-881C-B690-546F-FDDF2C07DD1F}"/>
              </a:ext>
            </a:extLst>
          </p:cNvPr>
          <p:cNvSpPr txBox="1"/>
          <p:nvPr/>
        </p:nvSpPr>
        <p:spPr>
          <a:xfrm>
            <a:off x="2592000" y="361261"/>
            <a:ext cx="6097656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</a:rPr>
              <a:t>Investimenti</a:t>
            </a:r>
            <a:r>
              <a:rPr lang="it-IT" sz="2000" b="1" baseline="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M5C2  Investimento 1.1.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E1D77E-A0E8-C470-3A6D-E3D801FC5364}"/>
              </a:ext>
            </a:extLst>
          </p:cNvPr>
          <p:cNvSpPr txBox="1"/>
          <p:nvPr/>
        </p:nvSpPr>
        <p:spPr>
          <a:xfrm>
            <a:off x="9271028" y="535553"/>
            <a:ext cx="2602251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*Progetti: previsti - </a:t>
            </a:r>
            <a:r>
              <a:rPr lang="it-IT" sz="1600" b="1" dirty="0">
                <a:solidFill>
                  <a:srgbClr val="FFFF00"/>
                </a:solidFill>
              </a:rPr>
              <a:t>ammessi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E16DA1-6E20-C458-4AE1-14C1D30F2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5964" r="26603" b="-1"/>
          <a:stretch/>
        </p:blipFill>
        <p:spPr>
          <a:xfrm>
            <a:off x="10948112" y="1173672"/>
            <a:ext cx="1110748" cy="6337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A445C8F-EBF3-34B6-8A4B-7F440DDF753B}"/>
              </a:ext>
            </a:extLst>
          </p:cNvPr>
          <p:cNvSpPr/>
          <p:nvPr/>
        </p:nvSpPr>
        <p:spPr>
          <a:xfrm>
            <a:off x="11310730" y="1807401"/>
            <a:ext cx="248479" cy="21160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8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C085061-BF8F-9FD1-2D5B-5A116010A85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/>
          <a:stretch/>
        </p:blipFill>
        <p:spPr>
          <a:xfrm>
            <a:off x="10653" y="2298999"/>
            <a:ext cx="5207146" cy="259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3D72DA-92C0-934E-7576-DE69D3452237}"/>
              </a:ext>
            </a:extLst>
          </p:cNvPr>
          <p:cNvSpPr txBox="1"/>
          <p:nvPr/>
        </p:nvSpPr>
        <p:spPr>
          <a:xfrm>
            <a:off x="-1656" y="4897004"/>
            <a:ext cx="5208822" cy="1877437"/>
          </a:xfrm>
          <a:prstGeom prst="rect">
            <a:avLst/>
          </a:prstGeom>
          <a:noFill/>
          <a:ln w="57150">
            <a:solidFill>
              <a:srgbClr val="E1C8F4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Investimento</a:t>
            </a:r>
            <a:r>
              <a:rPr lang="it-IT" sz="1600" i="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1.1.2- </a:t>
            </a:r>
            <a:r>
              <a:rPr lang="it-IT" sz="1600" b="1" i="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Autonomia degli anziani non autosufficienti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Investimento 1.1.3 -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Rafforzamento dei servizi sociali a favore della domiciliarità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Riforma: 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</a:rPr>
              <a:t>Legge 33/2023 «Delega al Governo in materia di politiche a favore delle persone anziane»</a:t>
            </a:r>
            <a:endParaRPr lang="it-IT" sz="1600" b="1" i="1" dirty="0">
              <a:solidFill>
                <a:schemeClr val="accent1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893CF3-387D-15FE-BD94-913E7F51578E}"/>
              </a:ext>
            </a:extLst>
          </p:cNvPr>
          <p:cNvSpPr txBox="1"/>
          <p:nvPr/>
        </p:nvSpPr>
        <p:spPr>
          <a:xfrm>
            <a:off x="-1656" y="4201355"/>
            <a:ext cx="52071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u="none" strike="noStrike" baseline="0" dirty="0">
                <a:solidFill>
                  <a:schemeClr val="bg1"/>
                </a:solidFill>
                <a:latin typeface="Berlin Sans FB Demi" panose="020E0802020502020306" pitchFamily="34" charset="0"/>
              </a:rPr>
              <a:t>Investimento 1.1 - Sostegno alle persone vulnerabili e prevenzione dell'istituzionalizzazione degli anziani non autosufficienti;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102738-0E09-1A0E-5AAF-44DED6A0BC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23" y="2246599"/>
            <a:ext cx="5203877" cy="2592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3773E7-3B5D-400B-EDB4-8997D33A4106}"/>
              </a:ext>
            </a:extLst>
          </p:cNvPr>
          <p:cNvSpPr txBox="1"/>
          <p:nvPr/>
        </p:nvSpPr>
        <p:spPr>
          <a:xfrm>
            <a:off x="6994081" y="4762994"/>
            <a:ext cx="5170845" cy="203132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Investimento 1.1</a:t>
            </a:r>
            <a:r>
              <a:rPr lang="it-IT" sz="1600" b="1" dirty="0"/>
              <a:t> Case della Comunità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Investimento 1.2 </a:t>
            </a:r>
            <a:r>
              <a:rPr lang="it-IT" sz="1600" b="1" dirty="0"/>
              <a:t>Casa come primo luogo di cura: Assistenza Domiciliare I – telemedicina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(Investimento 1.3</a:t>
            </a:r>
            <a:r>
              <a:rPr lang="it-IT" sz="1600" b="1" dirty="0"/>
              <a:t> Ospedale di Comunità)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i="1" dirty="0"/>
              <a:t>Riforma </a:t>
            </a:r>
            <a:r>
              <a:rPr lang="it-IT" sz="1600" b="1" i="1" dirty="0"/>
              <a:t>DM 77/2022 «…modelli e standard per lo sviluppo dell’assistenza territoriale nel SSN»</a:t>
            </a:r>
          </a:p>
        </p:txBody>
      </p:sp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D950C4FC-3A0C-B025-2A79-4B3967E739F2}"/>
              </a:ext>
            </a:extLst>
          </p:cNvPr>
          <p:cNvSpPr/>
          <p:nvPr/>
        </p:nvSpPr>
        <p:spPr>
          <a:xfrm>
            <a:off x="5216123" y="4286529"/>
            <a:ext cx="1759691" cy="73866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4C57DF-9FC2-B084-1D98-95E6F291F944}"/>
              </a:ext>
            </a:extLst>
          </p:cNvPr>
          <p:cNvSpPr txBox="1"/>
          <p:nvPr/>
        </p:nvSpPr>
        <p:spPr>
          <a:xfrm>
            <a:off x="3420556" y="1784934"/>
            <a:ext cx="1781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Comuni: ATS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86E6127-CD0A-F45F-B5C5-639A37E48FE2}"/>
              </a:ext>
            </a:extLst>
          </p:cNvPr>
          <p:cNvSpPr txBox="1"/>
          <p:nvPr/>
        </p:nvSpPr>
        <p:spPr>
          <a:xfrm>
            <a:off x="6967468" y="1729662"/>
            <a:ext cx="324368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Regioni ASL: Distretti 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A04025D-425B-02B2-48BE-E4FD8AE9C4EE}"/>
              </a:ext>
            </a:extLst>
          </p:cNvPr>
          <p:cNvSpPr txBox="1">
            <a:spLocks/>
          </p:cNvSpPr>
          <p:nvPr/>
        </p:nvSpPr>
        <p:spPr>
          <a:xfrm>
            <a:off x="698973" y="51413"/>
            <a:ext cx="10921284" cy="4343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1" dirty="0">
                <a:solidFill>
                  <a:schemeClr val="bg1"/>
                </a:solidFill>
                <a:latin typeface="Arial Black" panose="020B0A04020102020204" pitchFamily="34" charset="0"/>
              </a:rPr>
              <a:t>PNRR:  M5C2 e M6C1 Riforme e Investimenti integrati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BEA6A73-E3EA-DE15-F718-4253C7FF0165}"/>
              </a:ext>
            </a:extLst>
          </p:cNvPr>
          <p:cNvSpPr txBox="1"/>
          <p:nvPr/>
        </p:nvSpPr>
        <p:spPr>
          <a:xfrm>
            <a:off x="698973" y="857321"/>
            <a:ext cx="11035466" cy="400110"/>
          </a:xfrm>
          <a:prstGeom prst="rect">
            <a:avLst/>
          </a:prstGeom>
          <a:solidFill>
            <a:schemeClr val="accent1"/>
          </a:solidFill>
          <a:ln w="57150" cmpd="dbl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Piani nazionale e regionali Non Autosufficienza 2022-2024 </a:t>
            </a:r>
            <a:r>
              <a:rPr lang="it-IT" sz="2000" b="1" dirty="0" err="1">
                <a:solidFill>
                  <a:schemeClr val="bg1"/>
                </a:solidFill>
              </a:rPr>
              <a:t>LepS</a:t>
            </a:r>
            <a:r>
              <a:rPr lang="it-IT" sz="2000" b="1" dirty="0">
                <a:solidFill>
                  <a:schemeClr val="bg1"/>
                </a:solidFill>
              </a:rPr>
              <a:t> Processo: Punti Unici Accesso UVMD ...  </a:t>
            </a:r>
          </a:p>
        </p:txBody>
      </p:sp>
      <p:sp>
        <p:nvSpPr>
          <p:cNvPr id="18" name="Freccia in su 17">
            <a:extLst>
              <a:ext uri="{FF2B5EF4-FFF2-40B4-BE49-F238E27FC236}">
                <a16:creationId xmlns:a16="http://schemas.microsoft.com/office/drawing/2014/main" id="{CF4D300B-844F-8BF8-799F-3F32E4733C10}"/>
              </a:ext>
            </a:extLst>
          </p:cNvPr>
          <p:cNvSpPr/>
          <p:nvPr/>
        </p:nvSpPr>
        <p:spPr>
          <a:xfrm>
            <a:off x="5860661" y="1286450"/>
            <a:ext cx="506851" cy="49848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bidirezionale orizzontale 31">
            <a:extLst>
              <a:ext uri="{FF2B5EF4-FFF2-40B4-BE49-F238E27FC236}">
                <a16:creationId xmlns:a16="http://schemas.microsoft.com/office/drawing/2014/main" id="{201E091E-F554-FFF2-776E-6C22ECF89839}"/>
              </a:ext>
            </a:extLst>
          </p:cNvPr>
          <p:cNvSpPr/>
          <p:nvPr/>
        </p:nvSpPr>
        <p:spPr>
          <a:xfrm>
            <a:off x="5201941" y="1671622"/>
            <a:ext cx="1759691" cy="46166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9E54F7-A138-2D36-21D6-D4DF03A04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5964" r="26603" b="-1"/>
          <a:stretch/>
        </p:blipFill>
        <p:spPr>
          <a:xfrm>
            <a:off x="5594302" y="2162315"/>
            <a:ext cx="1110748" cy="6337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446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22C4D5B-9573-D7DD-DD6D-2FE6C30DD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513" y="2891935"/>
            <a:ext cx="9153939" cy="378565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solidFill>
                  <a:srgbClr val="0066FF"/>
                </a:solidFill>
                <a:hlinkClick r:id="rId2" tooltip="apri file w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Scheda progetto</a:t>
            </a:r>
            <a:r>
              <a:rPr lang="it-IT" dirty="0">
                <a:solidFill>
                  <a:srgbClr val="0066FF"/>
                </a:solidFill>
              </a:rPr>
              <a:t>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1.1.2 Autonomia anziani …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0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solidFill>
                  <a:srgbClr val="0066FF"/>
                </a:solidFill>
                <a:hlinkClick r:id="rId2" tooltip="apri file w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Scheda progetto</a:t>
            </a:r>
            <a:r>
              <a:rPr lang="it-IT" dirty="0">
                <a:solidFill>
                  <a:srgbClr val="0066FF"/>
                </a:solidFill>
              </a:rPr>
              <a:t>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1.13. Rafforzamento … domiciliarità (dimissioni protette)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600"/>
              </a:spcAf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</a:p>
          <a:p>
            <a:pPr lvl="0">
              <a:spcBef>
                <a:spcPts val="300"/>
              </a:spcBef>
              <a:spcAft>
                <a:spcPts val="600"/>
              </a:spcAf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Dati identificativi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9400" algn="l"/>
                <a:tab pos="6113463" algn="r"/>
              </a:tabLs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Struttura organizzativo-gestionale di progetto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9400" algn="l"/>
                <a:tab pos="6113463" algn="r"/>
              </a:tabLs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Analisi del contesto e del fabbisogno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  <a:p>
            <a:pPr lvl="0">
              <a:spcBef>
                <a:spcPts val="300"/>
              </a:spcBef>
              <a:spcAft>
                <a:spcPts val="600"/>
              </a:spcAf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Descrizione del progetto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Obiettivi, Azioni e attività, </a:t>
            </a:r>
            <a:r>
              <a:rPr lang="it-IT" b="1" kern="5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Modalità di attuazione e rispetto delle linee di indirizzo e degli standard nazionali, </a:t>
            </a:r>
            <a:r>
              <a:rPr lang="it-IT" altLang="it-IT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Risultati attesi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9400" algn="l"/>
                <a:tab pos="6113463" algn="r"/>
              </a:tabLs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Piano finanziario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9400" algn="l"/>
                <a:tab pos="6113463" algn="r"/>
              </a:tabLs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Cronoprogramma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261E99-1582-77D5-C582-E1022573A8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>
            <a:off x="0" y="14813"/>
            <a:ext cx="2077974" cy="90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F71E80-5D0C-048E-DFF3-52A09B9EA2C1}"/>
              </a:ext>
            </a:extLst>
          </p:cNvPr>
          <p:cNvSpPr txBox="1"/>
          <p:nvPr/>
        </p:nvSpPr>
        <p:spPr>
          <a:xfrm>
            <a:off x="2716349" y="121373"/>
            <a:ext cx="7934423" cy="24006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</a:t>
            </a:r>
            <a:r>
              <a:rPr lang="it-IT" sz="3000" b="1" dirty="0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Direttoriale 5 del 15.2.2022</a:t>
            </a:r>
            <a:r>
              <a:rPr lang="it-IT" sz="3000" b="1" dirty="0">
                <a:solidFill>
                  <a:schemeClr val="bg1"/>
                </a:solidFill>
              </a:rPr>
              <a:t>: </a:t>
            </a:r>
            <a:r>
              <a:rPr lang="it-IT" sz="3000" b="1" dirty="0">
                <a:solidFill>
                  <a:srgbClr val="FFFF00"/>
                </a:solidFill>
              </a:rPr>
              <a:t>Avviso Pubblico </a:t>
            </a:r>
            <a:r>
              <a:rPr lang="it-IT" sz="3000" b="1" dirty="0">
                <a:solidFill>
                  <a:schemeClr val="bg1"/>
                </a:solidFill>
              </a:rPr>
              <a:t>per presentare i Progetti (soggetti attuatori, risorse per singolo investimento, criteri di ammissibilità, selezione degli ammissibili, linee guida progetti ecc.)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389195-5F25-454E-DCE6-1A0DBE8312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2" y="121373"/>
            <a:ext cx="18162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FAAD11-6CC5-53FB-AD77-77D367ADD1D5}"/>
              </a:ext>
            </a:extLst>
          </p:cNvPr>
          <p:cNvSpPr txBox="1"/>
          <p:nvPr/>
        </p:nvSpPr>
        <p:spPr>
          <a:xfrm>
            <a:off x="540026" y="1349868"/>
            <a:ext cx="11111948" cy="540147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i="1" kern="0" baseline="0" dirty="0">
                <a:solidFill>
                  <a:schemeClr val="bg1"/>
                </a:solidFill>
                <a:effectLst/>
              </a:rPr>
              <a:t>A – Progetti diffusi (appartamenti singoli non integrati in una struttura residenziale)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A.1 – Riqualificazione degli spazi abitativi e dotazione strumentale tecnologica 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A.2 – Potenziamento della rete integrata dei servizi legati alla domiciliarità</a:t>
            </a:r>
          </a:p>
          <a:p>
            <a:pPr algn="ctr">
              <a:spcAft>
                <a:spcPts val="600"/>
              </a:spcAft>
            </a:pPr>
            <a:r>
              <a:rPr lang="it-IT" sz="2000" b="1" i="1" kern="0" baseline="0" dirty="0">
                <a:solidFill>
                  <a:schemeClr val="bg1"/>
                </a:solidFill>
                <a:effectLst/>
              </a:rPr>
              <a:t>B - Progetti diffusi (gruppi di appartamenti non integrati in una struttura residenziale)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B.1 – Realizzazione di investimenti infrastrutturali per la riqualificazione degli immobili in gruppi di appartamenti autonomi, corredati da dotazione strumentale tecnologica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B.2 – Potenziamento della rete integrata dei servizi legati alla domiciliarità</a:t>
            </a:r>
          </a:p>
          <a:p>
            <a:pPr algn="ctr">
              <a:spcAft>
                <a:spcPts val="600"/>
              </a:spcAft>
            </a:pPr>
            <a:r>
              <a:rPr lang="it-IT" sz="2000" b="1" i="1" kern="0" baseline="0" dirty="0">
                <a:solidFill>
                  <a:schemeClr val="bg1"/>
                </a:solidFill>
                <a:effectLst/>
              </a:rPr>
              <a:t>C - Riconversione di strutture residenziali pubbliche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C.1 – Realizzazione di investimenti infrastrutturali per la riqualificazione di strutture residenziali pubbliche in gruppi di appartamenti autonomi dotati di strumentazione tecnologica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C.2 – Potenziamento della rete integrata dei servizi legati alla domiciliarità</a:t>
            </a:r>
          </a:p>
          <a:p>
            <a:pPr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</a:rPr>
              <a:t> </a:t>
            </a:r>
            <a:r>
              <a:rPr lang="it-IT" sz="1600" b="1" kern="0" baseline="0" dirty="0">
                <a:solidFill>
                  <a:schemeClr val="bg1"/>
                </a:solidFill>
                <a:effectLst/>
              </a:rPr>
              <a:t>Target beneficiari: </a:t>
            </a:r>
            <a:r>
              <a:rPr lang="it-IT" sz="1600" b="1" kern="0" dirty="0">
                <a:solidFill>
                  <a:schemeClr val="bg1"/>
                </a:solidFill>
              </a:rPr>
              <a:t>i</a:t>
            </a:r>
            <a:r>
              <a:rPr lang="it-IT" sz="1600" b="1" kern="0" baseline="0" dirty="0">
                <a:solidFill>
                  <a:schemeClr val="bg1"/>
                </a:solidFill>
                <a:effectLst/>
              </a:rPr>
              <a:t>ndicare il numero di beneficiari del progetto nei trimestri in cui è articolato il cronoprogramma</a:t>
            </a:r>
            <a:endParaRPr lang="it-IT" sz="1600" b="1" kern="50" baseline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9A6BC9-9FC1-C80E-2DD2-8A273FE2D3A2}"/>
              </a:ext>
            </a:extLst>
          </p:cNvPr>
          <p:cNvSpPr txBox="1"/>
          <p:nvPr/>
        </p:nvSpPr>
        <p:spPr>
          <a:xfrm>
            <a:off x="1918253" y="617623"/>
            <a:ext cx="7792278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i="1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Azioni e attività </a:t>
            </a:r>
            <a:r>
              <a:rPr lang="it-IT" sz="2000" b="1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1.1.2- Autonomia degli anziani non autosufficienti </a:t>
            </a:r>
          </a:p>
          <a:p>
            <a:pPr algn="ctr"/>
            <a:r>
              <a:rPr lang="it-IT" sz="2000" b="1" kern="0" baseline="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307 mln, 12.500 persone, 125 ATS  - nel triennio 2,460 milioni/ATS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31F0D5-027F-DAA4-AC58-11CC7225B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>
            <a:off x="9944" y="59634"/>
            <a:ext cx="1745498" cy="756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D0485-5A66-550A-25A6-F4BC4E651986}"/>
              </a:ext>
            </a:extLst>
          </p:cNvPr>
          <p:cNvSpPr txBox="1"/>
          <p:nvPr/>
        </p:nvSpPr>
        <p:spPr>
          <a:xfrm flipH="1">
            <a:off x="1918253" y="243810"/>
            <a:ext cx="217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Scheda progetto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E07D77-ADEA-1DCB-6FDE-496E54D77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964" r="26603" b="-1"/>
          <a:stretch/>
        </p:blipFill>
        <p:spPr>
          <a:xfrm>
            <a:off x="10295499" y="283822"/>
            <a:ext cx="1110748" cy="6337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49C18BC-CC8B-B24D-E2C1-94DEAB7A1056}"/>
              </a:ext>
            </a:extLst>
          </p:cNvPr>
          <p:cNvSpPr/>
          <p:nvPr/>
        </p:nvSpPr>
        <p:spPr>
          <a:xfrm>
            <a:off x="10602396" y="917551"/>
            <a:ext cx="489675" cy="5236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D7CD97-0A46-6341-71B0-0535A8C1AA11}"/>
              </a:ext>
            </a:extLst>
          </p:cNvPr>
          <p:cNvSpPr txBox="1"/>
          <p:nvPr/>
        </p:nvSpPr>
        <p:spPr>
          <a:xfrm>
            <a:off x="685799" y="2180469"/>
            <a:ext cx="10833653" cy="41772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i="1" kern="0" baseline="0" dirty="0">
                <a:solidFill>
                  <a:schemeClr val="bg1"/>
                </a:solidFill>
                <a:effectLst/>
                <a:latin typeface="+mn-lt"/>
              </a:rPr>
              <a:t>A – Garanzia del LEPS “Dimissione protette” </a:t>
            </a:r>
          </a:p>
          <a:p>
            <a:pPr algn="ctr">
              <a:spcAft>
                <a:spcPts val="600"/>
              </a:spcAft>
            </a:pPr>
            <a:r>
              <a:rPr lang="it-IT" sz="2000" i="1" kern="0" baseline="0" dirty="0">
                <a:solidFill>
                  <a:schemeClr val="bg1"/>
                </a:solidFill>
                <a:effectLst/>
                <a:latin typeface="+mn-lt"/>
              </a:rPr>
              <a:t>(Piano Sociale Nazionale scheda 2.7.3 + Dpcm 1017 LEA sanità art. 22 c.5)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  <a:latin typeface="+mn-lt"/>
              </a:rPr>
              <a:t>A.1 – Attivazione dei servizi di assistenza domiciliare socio-assistenziale (assistenza domiciliare, telesoccorso, pasti a domicilio e assistenza tutelare integrativa)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  <a:latin typeface="+mn-lt"/>
              </a:rPr>
              <a:t>A.2 – Formazione specifica operatori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000" b="1" i="1" kern="0" baseline="0" dirty="0">
                <a:solidFill>
                  <a:schemeClr val="bg1"/>
                </a:solidFill>
                <a:effectLst/>
                <a:latin typeface="+mn-lt"/>
              </a:rPr>
              <a:t>B – Rafforzamento dell’offerta di servizi di assistenza domiciliare socio-assistenziale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  <a:latin typeface="+mn-lt"/>
              </a:rPr>
              <a:t>B.1 – Attivazione dei servizi di assistenza domiciliare ad integrazione dei livelli essenziali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800"/>
              </a:spcAft>
            </a:pPr>
            <a:r>
              <a:rPr lang="it-IT" sz="2000" b="1" kern="0" baseline="0" dirty="0">
                <a:solidFill>
                  <a:schemeClr val="bg1"/>
                </a:solidFill>
                <a:effectLst/>
                <a:latin typeface="+mn-lt"/>
              </a:rPr>
              <a:t>Target beneficiari (Indicare il numero di beneficiari del progetto nei trimestri in cui è articolato il cronoprogramma)</a:t>
            </a:r>
            <a:endParaRPr lang="it-IT" sz="2000" b="1" kern="50" baseline="0" dirty="0">
              <a:solidFill>
                <a:schemeClr val="bg1"/>
              </a:solidFill>
              <a:effectLst/>
              <a:latin typeface="+mn-lt"/>
              <a:cs typeface="Mangal" panose="02040503050203030202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EAD9AB-341D-9F15-2B34-B31B3543D156}"/>
              </a:ext>
            </a:extLst>
          </p:cNvPr>
          <p:cNvSpPr txBox="1"/>
          <p:nvPr/>
        </p:nvSpPr>
        <p:spPr>
          <a:xfrm>
            <a:off x="530087" y="1313934"/>
            <a:ext cx="11092069" cy="7363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2000" b="1" i="1" kern="0" dirty="0">
                <a:solidFill>
                  <a:schemeClr val="bg1"/>
                </a:solidFill>
                <a:effectLst/>
                <a:latin typeface="+mn-lt"/>
              </a:rPr>
              <a:t>Azioni e Attività </a:t>
            </a:r>
            <a:r>
              <a:rPr lang="it-IT" sz="2000" b="1" kern="0" dirty="0">
                <a:solidFill>
                  <a:schemeClr val="bg1"/>
                </a:solidFill>
                <a:effectLst/>
                <a:latin typeface="+mn-lt"/>
              </a:rPr>
              <a:t>1.1.3 - Rafforzamento dei servizi sociali a favore della domiciliarità: </a:t>
            </a:r>
          </a:p>
          <a:p>
            <a:pPr algn="ctr">
              <a:lnSpc>
                <a:spcPct val="107000"/>
              </a:lnSpc>
            </a:pPr>
            <a:r>
              <a:rPr lang="it-IT" sz="2000" b="1" kern="0" baseline="0" dirty="0">
                <a:solidFill>
                  <a:srgbClr val="FFFF00"/>
                </a:solidFill>
                <a:effectLst/>
                <a:latin typeface="+mn-lt"/>
              </a:rPr>
              <a:t>66 mln, 25.000 persone, 200 ATS – nel triennio 330mila/ATS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9961C2-76E0-D135-C42D-1C9BAD62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>
            <a:off x="9944" y="39756"/>
            <a:ext cx="1745498" cy="756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66A692-B1C3-4EB4-ABA4-5EB1DD411E0D}"/>
              </a:ext>
            </a:extLst>
          </p:cNvPr>
          <p:cNvSpPr txBox="1"/>
          <p:nvPr/>
        </p:nvSpPr>
        <p:spPr>
          <a:xfrm flipH="1">
            <a:off x="1828801" y="842214"/>
            <a:ext cx="217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Scheda progetto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862D66-A192-1041-5B24-743E2CAA0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964" r="26603" b="-1"/>
          <a:stretch/>
        </p:blipFill>
        <p:spPr>
          <a:xfrm>
            <a:off x="10295499" y="154615"/>
            <a:ext cx="1110748" cy="6337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E7C231EE-17A9-8ABA-8198-A00B5886DFF6}"/>
              </a:ext>
            </a:extLst>
          </p:cNvPr>
          <p:cNvSpPr/>
          <p:nvPr/>
        </p:nvSpPr>
        <p:spPr>
          <a:xfrm>
            <a:off x="10602396" y="818161"/>
            <a:ext cx="489675" cy="5236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5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FB8DAC-504B-D629-8B89-E418B6E1F8F7}"/>
              </a:ext>
            </a:extLst>
          </p:cNvPr>
          <p:cNvSpPr txBox="1"/>
          <p:nvPr/>
        </p:nvSpPr>
        <p:spPr>
          <a:xfrm>
            <a:off x="1639957" y="236136"/>
            <a:ext cx="550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Linea 1.1.2.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Autonomia degli anziani non autosufficienti</a:t>
            </a:r>
          </a:p>
          <a:p>
            <a:endParaRPr lang="it-IT" b="1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609178C-1D8D-50DA-BE03-2A5D86ECB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45078"/>
              </p:ext>
            </p:extLst>
          </p:nvPr>
        </p:nvGraphicFramePr>
        <p:xfrm>
          <a:off x="424655" y="4258853"/>
          <a:ext cx="10988702" cy="25534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6471">
                  <a:extLst>
                    <a:ext uri="{9D8B030D-6E8A-4147-A177-3AD203B41FA5}">
                      <a16:colId xmlns:a16="http://schemas.microsoft.com/office/drawing/2014/main" val="2795972789"/>
                    </a:ext>
                  </a:extLst>
                </a:gridCol>
                <a:gridCol w="2667939">
                  <a:extLst>
                    <a:ext uri="{9D8B030D-6E8A-4147-A177-3AD203B41FA5}">
                      <a16:colId xmlns:a16="http://schemas.microsoft.com/office/drawing/2014/main" val="4253902242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1119206664"/>
                    </a:ext>
                  </a:extLst>
                </a:gridCol>
                <a:gridCol w="1478942">
                  <a:extLst>
                    <a:ext uri="{9D8B030D-6E8A-4147-A177-3AD203B41FA5}">
                      <a16:colId xmlns:a16="http://schemas.microsoft.com/office/drawing/2014/main" val="297684158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10" dirty="0">
                          <a:effectLst/>
                        </a:rPr>
                        <a:t>PIEMONTE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19315"/>
                  </a:ext>
                </a:extLst>
              </a:tr>
              <a:tr h="263166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10" dirty="0">
                          <a:effectLst/>
                        </a:rPr>
                        <a:t>PUGLIA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56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SARDEGNA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261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>
                          <a:effectLst/>
                        </a:rPr>
                        <a:t>SICILIA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2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348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4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>
                          <a:effectLst/>
                        </a:rPr>
                        <a:t>TOSCANA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4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4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4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331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P.A. </a:t>
                      </a:r>
                      <a:r>
                        <a:rPr lang="it-IT" sz="1400" spc="-10" dirty="0">
                          <a:effectLst/>
                        </a:rPr>
                        <a:t>TRENTO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186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>
                          <a:effectLst/>
                        </a:rPr>
                        <a:t>UMBRIA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3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VALLE</a:t>
                      </a:r>
                      <a:r>
                        <a:rPr lang="it-IT" sz="1400" spc="-20">
                          <a:effectLst/>
                        </a:rPr>
                        <a:t> </a:t>
                      </a:r>
                      <a:r>
                        <a:rPr lang="it-IT" sz="1400">
                          <a:effectLst/>
                        </a:rPr>
                        <a:t>D'AOSTA/VALLEE</a:t>
                      </a:r>
                      <a:r>
                        <a:rPr lang="it-IT" sz="1400" spc="-10">
                          <a:effectLst/>
                        </a:rPr>
                        <a:t> D'AOSTE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116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VENETO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748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Totale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10" dirty="0">
                          <a:effectLst/>
                        </a:rPr>
                        <a:t>complessivo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800" spc="-25" dirty="0">
                          <a:solidFill>
                            <a:schemeClr val="bg1"/>
                          </a:solidFill>
                          <a:effectLst/>
                        </a:rPr>
                        <a:t>125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800" spc="-25" dirty="0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4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03758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628701B-7218-669D-F10A-9C3B26023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87718"/>
              </p:ext>
            </p:extLst>
          </p:nvPr>
        </p:nvGraphicFramePr>
        <p:xfrm>
          <a:off x="425302" y="103392"/>
          <a:ext cx="11024576" cy="4144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5824">
                  <a:extLst>
                    <a:ext uri="{9D8B030D-6E8A-4147-A177-3AD203B41FA5}">
                      <a16:colId xmlns:a16="http://schemas.microsoft.com/office/drawing/2014/main" val="440913042"/>
                    </a:ext>
                  </a:extLst>
                </a:gridCol>
                <a:gridCol w="2680606">
                  <a:extLst>
                    <a:ext uri="{9D8B030D-6E8A-4147-A177-3AD203B41FA5}">
                      <a16:colId xmlns:a16="http://schemas.microsoft.com/office/drawing/2014/main" val="1658025892"/>
                    </a:ext>
                  </a:extLst>
                </a:gridCol>
                <a:gridCol w="3021496">
                  <a:extLst>
                    <a:ext uri="{9D8B030D-6E8A-4147-A177-3AD203B41FA5}">
                      <a16:colId xmlns:a16="http://schemas.microsoft.com/office/drawing/2014/main" val="3604671137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val="180203299"/>
                    </a:ext>
                  </a:extLst>
                </a:gridCol>
              </a:tblGrid>
              <a:tr h="112082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1.1.2 </a:t>
                      </a:r>
                      <a:r>
                        <a:rPr lang="it-IT" sz="2400" dirty="0">
                          <a:effectLst/>
                        </a:rPr>
                        <a:t>Autonomia anziani non autosufficienti</a:t>
                      </a:r>
                    </a:p>
                    <a:p>
                      <a:pPr algn="ctr"/>
                      <a:r>
                        <a:rPr lang="it-IT" sz="1400" dirty="0">
                          <a:effectLst/>
                        </a:rPr>
                        <a:t>TABELLA RIEPILOGO REGIONI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effectLst/>
                        </a:rPr>
                        <a:t> </a:t>
                      </a:r>
                      <a:r>
                        <a:rPr lang="it-IT" sz="1200" b="0" spc="-25" dirty="0">
                          <a:effectLst/>
                        </a:rPr>
                        <a:t>N.</a:t>
                      </a:r>
                      <a:endParaRPr lang="it-IT" sz="1200" b="0" dirty="0">
                        <a:effectLst/>
                      </a:endParaRPr>
                    </a:p>
                    <a:p>
                      <a:pPr marL="43815" marR="36830" algn="ctr">
                        <a:spcAft>
                          <a:spcPts val="0"/>
                        </a:spcAft>
                      </a:pPr>
                      <a:r>
                        <a:rPr lang="it-IT" sz="1200" b="0" spc="-10" dirty="0">
                          <a:effectLst/>
                        </a:rPr>
                        <a:t>Progetti previsti Avviso 1/2022 </a:t>
                      </a:r>
                      <a:r>
                        <a:rPr lang="it-IT" sz="1200" b="0" spc="-20" dirty="0">
                          <a:effectLst/>
                        </a:rPr>
                        <a:t>(1)</a:t>
                      </a:r>
                      <a:endParaRPr lang="it-IT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</a:pPr>
                      <a:r>
                        <a:rPr lang="it-IT" sz="1200" dirty="0">
                          <a:effectLst/>
                        </a:rPr>
                        <a:t> N.</a:t>
                      </a:r>
                      <a:r>
                        <a:rPr lang="it-IT" sz="1200" spc="-6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Schede </a:t>
                      </a:r>
                      <a:r>
                        <a:rPr lang="it-IT" sz="1200" spc="-10" dirty="0">
                          <a:effectLst/>
                        </a:rPr>
                        <a:t>progetto</a:t>
                      </a:r>
                      <a:endParaRPr lang="it-IT" sz="1200" dirty="0">
                        <a:effectLst/>
                      </a:endParaRPr>
                    </a:p>
                    <a:p>
                      <a:pPr marL="43180" marR="38735" indent="-19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ammissibili a </a:t>
                      </a:r>
                      <a:r>
                        <a:rPr lang="it-IT" sz="1200" spc="-10" dirty="0">
                          <a:effectLst/>
                        </a:rPr>
                        <a:t>finanziamento trasmesse</a:t>
                      </a:r>
                      <a:r>
                        <a:rPr lang="it-IT" sz="1200" spc="200" dirty="0">
                          <a:effectLst/>
                        </a:rPr>
                        <a:t> </a:t>
                      </a:r>
                      <a:r>
                        <a:rPr lang="it-IT" sz="1200" spc="-10" dirty="0">
                          <a:effectLst/>
                        </a:rPr>
                        <a:t>sulla Piattaforma </a:t>
                      </a:r>
                      <a:r>
                        <a:rPr lang="it-IT" sz="1200" spc="-10" dirty="0" err="1">
                          <a:effectLst/>
                        </a:rPr>
                        <a:t>Multifondo</a:t>
                      </a:r>
                      <a:r>
                        <a:rPr lang="it-IT" sz="1200" spc="-1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(DD 98/2022, DD 117/2022, DD 249/2022, DD 254/2022, DD 276/2022, DD 320/2022, DD 24/2023) </a:t>
                      </a:r>
                      <a:r>
                        <a:rPr lang="it-IT" sz="1200" spc="-20" dirty="0">
                          <a:effectLst/>
                        </a:rPr>
                        <a:t>(2)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 N. Progetti </a:t>
                      </a:r>
                      <a:r>
                        <a:rPr lang="it-IT" sz="1200" spc="-10" dirty="0">
                          <a:effectLst/>
                        </a:rPr>
                        <a:t>Rinunciatari</a:t>
                      </a:r>
                      <a:endParaRPr lang="it-IT" sz="1200" dirty="0">
                        <a:effectLst/>
                      </a:endParaRPr>
                    </a:p>
                    <a:p>
                      <a:pPr marL="70485" marR="64135" indent="-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post DD 320/2022 e DD</a:t>
                      </a:r>
                      <a:r>
                        <a:rPr lang="it-IT" sz="1200" spc="-6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24/2023 </a:t>
                      </a:r>
                      <a:r>
                        <a:rPr lang="it-IT" sz="1200" spc="-20" dirty="0">
                          <a:effectLst/>
                        </a:rPr>
                        <a:t>(3)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24845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ABRUZZO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08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BASILICATA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75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P.A. </a:t>
                      </a:r>
                      <a:r>
                        <a:rPr lang="it-IT" sz="1400" spc="-10" dirty="0">
                          <a:effectLst/>
                        </a:rPr>
                        <a:t>BOLZANO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139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CALABRIA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142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CAMPANIA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400" b="0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79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EMILIA-</a:t>
                      </a:r>
                      <a:r>
                        <a:rPr lang="it-IT" sz="1400" spc="-10" dirty="0">
                          <a:effectLst/>
                        </a:rPr>
                        <a:t>ROMAGNA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086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FRIULI-VENEZIA</a:t>
                      </a:r>
                      <a:r>
                        <a:rPr lang="it-IT" sz="1400" spc="-5" dirty="0">
                          <a:effectLst/>
                        </a:rPr>
                        <a:t> </a:t>
                      </a:r>
                      <a:r>
                        <a:rPr lang="it-IT" sz="1400" spc="-10" dirty="0">
                          <a:effectLst/>
                        </a:rPr>
                        <a:t>GIULIA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123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LAZIO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400" b="0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05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LIGURIA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45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398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LOMBARDIA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 b="0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4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458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MARCHE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125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spc="-10" dirty="0">
                          <a:effectLst/>
                        </a:rPr>
                        <a:t>MOLISE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93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44731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2F9E71-6D8C-BFDD-0133-B4C64A0B2D73}"/>
              </a:ext>
            </a:extLst>
          </p:cNvPr>
          <p:cNvSpPr txBox="1"/>
          <p:nvPr/>
        </p:nvSpPr>
        <p:spPr>
          <a:xfrm rot="20555774">
            <a:off x="990443" y="2346029"/>
            <a:ext cx="10211112" cy="20621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  <a:highlight>
                  <a:srgbClr val="FFFF00"/>
                </a:highlight>
                <a:hlinkClick r:id="rId2"/>
              </a:rPr>
              <a:t>DD 15.5.2023 </a:t>
            </a:r>
            <a:r>
              <a:rPr lang="it-IT" sz="3200" b="1" dirty="0">
                <a:solidFill>
                  <a:schemeClr val="bg1"/>
                </a:solidFill>
              </a:rPr>
              <a:t>pagine 27, 28, 29, 30 Riepilogo progetti Ammissibili…Linea 1.1.2 e Linea 1.1.3 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per ciascuna </a:t>
            </a:r>
            <a:r>
              <a:rPr lang="it-IT" sz="3200" b="1" dirty="0">
                <a:solidFill>
                  <a:srgbClr val="FFFF00"/>
                </a:solidFill>
              </a:rPr>
              <a:t>REGIONE - PROVINCIA AUT</a:t>
            </a:r>
            <a:r>
              <a:rPr lang="it-IT" sz="3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highlight>
                  <a:srgbClr val="FFFF00"/>
                </a:highlight>
                <a:hlinkClick r:id="rId3"/>
              </a:rPr>
              <a:t>MONITORAGGIO </a:t>
            </a:r>
            <a:r>
              <a:rPr lang="it-IT" sz="3200" b="1" dirty="0">
                <a:solidFill>
                  <a:schemeClr val="bg1"/>
                </a:solidFill>
              </a:rPr>
              <a:t>stato di avanzamento singole regioni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86046C-8EAA-812F-5A62-2E715D436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 rot="20515462">
            <a:off x="783129" y="2956202"/>
            <a:ext cx="1662379" cy="720000"/>
          </a:xfrm>
          <a:prstGeom prst="rect">
            <a:avLst/>
          </a:prstGeom>
        </p:spPr>
      </p:pic>
      <p:pic>
        <p:nvPicPr>
          <p:cNvPr id="8" name="Elemento grafico 7" descr="Dorso della mano con indice che punta verso destra con riempimento a tinta unita">
            <a:extLst>
              <a:ext uri="{FF2B5EF4-FFF2-40B4-BE49-F238E27FC236}">
                <a16:creationId xmlns:a16="http://schemas.microsoft.com/office/drawing/2014/main" id="{C18462C6-84A5-6AA1-02EB-6A29E0564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40955">
            <a:off x="990258" y="3836565"/>
            <a:ext cx="684000" cy="684000"/>
          </a:xfrm>
          <a:prstGeom prst="rect">
            <a:avLst/>
          </a:prstGeom>
        </p:spPr>
      </p:pic>
      <p:pic>
        <p:nvPicPr>
          <p:cNvPr id="9" name="Elemento grafico 8" descr="Dorso della mano con indice che punta verso destra con riempimento a tinta unita">
            <a:extLst>
              <a:ext uri="{FF2B5EF4-FFF2-40B4-BE49-F238E27FC236}">
                <a16:creationId xmlns:a16="http://schemas.microsoft.com/office/drawing/2014/main" id="{13FEBECD-70CC-9208-A054-229925B0C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40955">
            <a:off x="1307250" y="5305701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17098DE-E14C-EE97-E274-DB57D2D94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2037"/>
              </p:ext>
            </p:extLst>
          </p:nvPr>
        </p:nvGraphicFramePr>
        <p:xfrm>
          <a:off x="437322" y="246335"/>
          <a:ext cx="11449878" cy="76185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2382">
                  <a:extLst>
                    <a:ext uri="{9D8B030D-6E8A-4147-A177-3AD203B41FA5}">
                      <a16:colId xmlns:a16="http://schemas.microsoft.com/office/drawing/2014/main" val="4254914513"/>
                    </a:ext>
                  </a:extLst>
                </a:gridCol>
                <a:gridCol w="1347484">
                  <a:extLst>
                    <a:ext uri="{9D8B030D-6E8A-4147-A177-3AD203B41FA5}">
                      <a16:colId xmlns:a16="http://schemas.microsoft.com/office/drawing/2014/main" val="283314557"/>
                    </a:ext>
                  </a:extLst>
                </a:gridCol>
                <a:gridCol w="1213634">
                  <a:extLst>
                    <a:ext uri="{9D8B030D-6E8A-4147-A177-3AD203B41FA5}">
                      <a16:colId xmlns:a16="http://schemas.microsoft.com/office/drawing/2014/main" val="3438329942"/>
                    </a:ext>
                  </a:extLst>
                </a:gridCol>
                <a:gridCol w="924245">
                  <a:extLst>
                    <a:ext uri="{9D8B030D-6E8A-4147-A177-3AD203B41FA5}">
                      <a16:colId xmlns:a16="http://schemas.microsoft.com/office/drawing/2014/main" val="3005258514"/>
                    </a:ext>
                  </a:extLst>
                </a:gridCol>
                <a:gridCol w="2609037">
                  <a:extLst>
                    <a:ext uri="{9D8B030D-6E8A-4147-A177-3AD203B41FA5}">
                      <a16:colId xmlns:a16="http://schemas.microsoft.com/office/drawing/2014/main" val="1656097067"/>
                    </a:ext>
                  </a:extLst>
                </a:gridCol>
                <a:gridCol w="2166731">
                  <a:extLst>
                    <a:ext uri="{9D8B030D-6E8A-4147-A177-3AD203B41FA5}">
                      <a16:colId xmlns:a16="http://schemas.microsoft.com/office/drawing/2014/main" val="29079789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70537030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922329519"/>
                    </a:ext>
                  </a:extLst>
                </a:gridCol>
              </a:tblGrid>
              <a:tr h="360000">
                <a:tc gridSpan="8">
                  <a:txBody>
                    <a:bodyPr/>
                    <a:lstStyle/>
                    <a:p>
                      <a:pPr marL="2098040" marR="2094865" algn="ctr">
                        <a:lnSpc>
                          <a:spcPts val="93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200" dirty="0">
                          <a:effectLst/>
                        </a:rPr>
                        <a:t> TABELLA RIEPILOGO ATS-COMUNI - M5C2</a:t>
                      </a:r>
                      <a:r>
                        <a:rPr lang="it-IT" sz="1200" spc="-2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–</a:t>
                      </a:r>
                      <a:r>
                        <a:rPr lang="it-IT" sz="1200" spc="-35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Investimento</a:t>
                      </a:r>
                      <a:r>
                        <a:rPr lang="it-IT" sz="1200" spc="-25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1.1</a:t>
                      </a:r>
                      <a:r>
                        <a:rPr lang="it-IT" sz="1200" spc="-1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–</a:t>
                      </a:r>
                      <a:r>
                        <a:rPr lang="it-IT" sz="1200" spc="-3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Linea</a:t>
                      </a:r>
                      <a:r>
                        <a:rPr lang="it-IT" sz="1200" spc="-25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di</a:t>
                      </a:r>
                      <a:r>
                        <a:rPr lang="it-IT" sz="1200" spc="-35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sub-investimento</a:t>
                      </a:r>
                      <a:r>
                        <a:rPr lang="it-IT" sz="1200" spc="-3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1.1.2-Autonomia</a:t>
                      </a:r>
                      <a:r>
                        <a:rPr lang="it-IT" sz="1200" spc="-25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degli</a:t>
                      </a:r>
                      <a:r>
                        <a:rPr lang="it-IT" sz="1200" spc="-25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anziani</a:t>
                      </a:r>
                      <a:r>
                        <a:rPr lang="it-IT" sz="1200" spc="-3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non</a:t>
                      </a:r>
                      <a:r>
                        <a:rPr lang="it-IT" sz="1200" spc="-25" dirty="0">
                          <a:effectLst/>
                        </a:rPr>
                        <a:t> </a:t>
                      </a:r>
                      <a:r>
                        <a:rPr lang="it-IT" sz="1200" spc="-10" dirty="0">
                          <a:effectLst/>
                        </a:rPr>
                        <a:t>autosufficienti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92803"/>
                  </a:ext>
                </a:extLst>
              </a:tr>
              <a:tr h="182278">
                <a:tc>
                  <a:txBody>
                    <a:bodyPr/>
                    <a:lstStyle/>
                    <a:p>
                      <a:pPr marL="290830" indent="-137160" algn="l">
                        <a:lnSpc>
                          <a:spcPts val="103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Tipologia </a:t>
                      </a:r>
                      <a:r>
                        <a:rPr lang="it-IT" sz="1000" spc="-20">
                          <a:effectLst/>
                        </a:rPr>
                        <a:t>ente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0690" marR="43942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CUP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321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Regione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970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Importo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1505" marR="6057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Ente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proponente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9575" marR="40513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dirty="0">
                          <a:effectLst/>
                        </a:rPr>
                        <a:t>Codice</a:t>
                      </a:r>
                      <a:r>
                        <a:rPr lang="it-IT" sz="1000" spc="-3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ATS</a:t>
                      </a:r>
                      <a:r>
                        <a:rPr lang="it-IT" sz="1000" spc="-25" dirty="0">
                          <a:effectLst/>
                        </a:rPr>
                        <a:t> </a:t>
                      </a:r>
                      <a:r>
                        <a:rPr lang="it-IT" sz="1000" spc="-10" dirty="0">
                          <a:effectLst/>
                        </a:rPr>
                        <a:t>Proponente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9870" indent="-127000" algn="l">
                        <a:lnSpc>
                          <a:spcPts val="103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Punteggio totale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924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Esito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472507"/>
                  </a:ext>
                </a:extLst>
              </a:tr>
              <a:tr h="192845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E61H22000000005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ABRUZZO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23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CHIETI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13-202004142233648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50,0000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1411368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J54H22000290006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ABRUZZO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29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PESCARA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13-202004142233377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36,9579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505596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J44H22000350006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ABRUZZO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75565" algn="ctr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UNIONE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DEI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COMUNI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DELLE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TERRE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 spc="-25">
                          <a:effectLst/>
                        </a:rPr>
                        <a:t>DEL</a:t>
                      </a:r>
                      <a:endParaRPr lang="it-IT" sz="1000">
                        <a:effectLst/>
                      </a:endParaRPr>
                    </a:p>
                    <a:p>
                      <a:pPr marL="78740" marR="723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0">
                          <a:effectLst/>
                        </a:rPr>
                        <a:t>SOLE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13-202004142230698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35,7024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4648340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74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J34H22000160006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ABRUZZO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29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AVEZZANO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13-202004142230416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30,5689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0271116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C14H22000200001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ABRUZZO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L'AQUILA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13-202004142241272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26,0000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0977880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E84H22000300006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384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BASILICATA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23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VIGGIANELLO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17-202004142230627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50,0000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6840" indent="1524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Ammissibile</a:t>
                      </a:r>
                      <a:r>
                        <a:rPr lang="it-IT" sz="1000" spc="-5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a </a:t>
                      </a: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4240247"/>
                  </a:ext>
                </a:extLst>
              </a:tr>
              <a:tr h="192845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1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D34H22000450006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448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BOLZANO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5565" algn="ctr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COMUNITA'</a:t>
                      </a:r>
                      <a:r>
                        <a:rPr lang="it-IT" sz="1000" spc="-2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COMPRENSORIALE</a:t>
                      </a:r>
                      <a:endParaRPr lang="it-IT" sz="1000">
                        <a:effectLst/>
                      </a:endParaRPr>
                    </a:p>
                    <a:p>
                      <a:pPr marL="78740" marR="723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BURGRAVIATO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31-202012281232507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44,0000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123002"/>
                  </a:ext>
                </a:extLst>
              </a:tr>
              <a:tr h="33109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I14H22000370001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R="28448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BOLZANO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20701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330.000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9555" marR="243840" indent="-63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COMUNITA</a:t>
                      </a:r>
                      <a:r>
                        <a:rPr lang="it-IT" sz="1000" spc="-5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COMPRENSORIALE</a:t>
                      </a:r>
                      <a:r>
                        <a:rPr lang="it-IT" sz="1000" spc="-5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VAL VENOSTA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-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BEZIRKSGEMEINSCHAFT</a:t>
                      </a:r>
                      <a:endParaRPr lang="it-IT" sz="1000">
                        <a:effectLst/>
                      </a:endParaRPr>
                    </a:p>
                    <a:p>
                      <a:pPr marL="78740" marR="7493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VINSCHGAU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31-202012281252243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20,0000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28765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645926"/>
                  </a:ext>
                </a:extLst>
              </a:tr>
              <a:tr h="192845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E44H22000180006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23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RENDE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18-202004142230476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44,0000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7643026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E44H22000140006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23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VIBO</a:t>
                      </a:r>
                      <a:r>
                        <a:rPr lang="it-IT" sz="1000" spc="-10">
                          <a:effectLst/>
                        </a:rPr>
                        <a:t> VALENTIA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18-202004142241031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38,3949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3893740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marL="101600" marR="9906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H31J22000080006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93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REGGIO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18-202004142230330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36,5754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6840" indent="1524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Ammissibile</a:t>
                      </a:r>
                      <a:r>
                        <a:rPr lang="it-IT" sz="1000" spc="-5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a </a:t>
                      </a: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1539693"/>
                  </a:ext>
                </a:extLst>
              </a:tr>
              <a:tr h="95982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F92F22000390006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CROTONE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18-202004142231708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31,7506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5811549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E14H22000390001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556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PRAIA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A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 spc="-20">
                          <a:effectLst/>
                        </a:rPr>
                        <a:t>MARE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18-202004142256927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27,2948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577403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I14H22000460007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POLISTENA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18-202004142250882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26,9297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011622"/>
                  </a:ext>
                </a:extLst>
              </a:tr>
              <a:tr h="95982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11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D34H22000560006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7010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300.000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93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SAN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MARCO</a:t>
                      </a:r>
                      <a:r>
                        <a:rPr lang="it-IT" sz="1000" spc="-10">
                          <a:effectLst/>
                        </a:rPr>
                        <a:t> ARGENTANO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18-202004142229212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26,3215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5644056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H94H22000150006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29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VILLA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SAN</a:t>
                      </a:r>
                      <a:r>
                        <a:rPr lang="it-IT" sz="1000" spc="-10">
                          <a:effectLst/>
                        </a:rPr>
                        <a:t> GIOVANNI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18-202004142256544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25,9758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686890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101600" marR="9906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C34H22000290006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29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LAMEZIA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TERME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18-202004142231956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25,4458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9896638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I94H22000220006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29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AMANTEA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18-202004142230355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24,8000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9461264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G34H22000170007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660"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CORIGLIANO-</a:t>
                      </a:r>
                      <a:r>
                        <a:rPr lang="it-IT" sz="1000" spc="-10">
                          <a:effectLst/>
                        </a:rPr>
                        <a:t>ROSSANO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18-202004142242338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24,3655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5425498"/>
                  </a:ext>
                </a:extLst>
              </a:tr>
              <a:tr h="96863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11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D44H22000280007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701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246.000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556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ROSARNO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18-202004142230412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22,1969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406640"/>
                  </a:ext>
                </a:extLst>
              </a:tr>
              <a:tr h="95982">
                <a:tc>
                  <a:txBody>
                    <a:bodyPr/>
                    <a:lstStyle/>
                    <a:p>
                      <a:pPr marL="101600" marR="9906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1811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D14H22000340006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7010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715.000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MELITO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PORTO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SALVO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18-202004142250114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5,8256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ts val="99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Idoneo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577486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marL="101600" marR="9906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25">
                          <a:effectLst/>
                        </a:rPr>
                        <a:t>ATS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B64H22000300006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40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CAMPANIA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93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NAPOLI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15-202004142232265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44,0000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6840" indent="1524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Ammissibile</a:t>
                      </a:r>
                      <a:r>
                        <a:rPr lang="it-IT" sz="1000" spc="-5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a </a:t>
                      </a: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7434989"/>
                  </a:ext>
                </a:extLst>
              </a:tr>
              <a:tr h="192845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E14H22000420006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40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CAMPANIA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4930" algn="ctr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CONSORZIO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DEI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SERVIZI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SOCIALI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AMBITO</a:t>
                      </a:r>
                      <a:endParaRPr lang="it-IT" sz="1000">
                        <a:effectLst/>
                      </a:endParaRPr>
                    </a:p>
                    <a:p>
                      <a:pPr marL="78740" marR="75565" algn="ctr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A/5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-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REGIONE </a:t>
                      </a:r>
                      <a:r>
                        <a:rPr lang="it-IT" sz="1000" spc="-10">
                          <a:effectLst/>
                        </a:rPr>
                        <a:t>CAMPANIA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15-202004142240932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40,2608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Ammissibile</a:t>
                      </a:r>
                      <a:r>
                        <a:rPr lang="it-IT" sz="1000" spc="55">
                          <a:effectLst/>
                        </a:rPr>
                        <a:t> </a:t>
                      </a:r>
                      <a:r>
                        <a:rPr lang="it-IT" sz="1000" spc="-50">
                          <a:effectLst/>
                        </a:rPr>
                        <a:t>a</a:t>
                      </a:r>
                      <a:endParaRPr lang="it-IT" sz="100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finanziamento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1640855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ATS</a:t>
                      </a:r>
                      <a:r>
                        <a:rPr lang="it-IT" sz="1000" spc="-20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associati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1285" marR="12001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I24H22000340006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40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CAMPANIA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2.460.000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556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>
                          <a:effectLst/>
                        </a:rPr>
                        <a:t>COMUNE</a:t>
                      </a:r>
                      <a:r>
                        <a:rPr lang="it-IT" sz="1000" spc="-1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5">
                          <a:effectLst/>
                        </a:rPr>
                        <a:t> </a:t>
                      </a:r>
                      <a:r>
                        <a:rPr lang="it-IT" sz="1000" spc="-10">
                          <a:effectLst/>
                        </a:rPr>
                        <a:t>SALERNO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7530" marR="5549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15-202004142233920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812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>
                          <a:effectLst/>
                        </a:rPr>
                        <a:t>33,5529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080" algn="l">
                        <a:lnSpc>
                          <a:spcPts val="10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Ammissibile</a:t>
                      </a:r>
                      <a:r>
                        <a:rPr lang="it-IT" sz="1000" spc="55" dirty="0">
                          <a:effectLst/>
                        </a:rPr>
                        <a:t> </a:t>
                      </a:r>
                      <a:r>
                        <a:rPr lang="it-IT" sz="1000" spc="-50" dirty="0">
                          <a:effectLst/>
                        </a:rPr>
                        <a:t>a</a:t>
                      </a:r>
                      <a:endParaRPr lang="it-IT" sz="1000" dirty="0">
                        <a:effectLst/>
                      </a:endParaRPr>
                    </a:p>
                    <a:p>
                      <a:pPr marL="116840" algn="l">
                        <a:lnSpc>
                          <a:spcPts val="99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000" spc="-10" dirty="0">
                          <a:effectLst/>
                        </a:rPr>
                        <a:t>finanziamento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90827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680A7D-7131-E2BD-F80A-0FDE3862A67C}"/>
              </a:ext>
            </a:extLst>
          </p:cNvPr>
          <p:cNvSpPr txBox="1"/>
          <p:nvPr/>
        </p:nvSpPr>
        <p:spPr>
          <a:xfrm rot="20555774">
            <a:off x="1056705" y="2459506"/>
            <a:ext cx="10211112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Riepilogo progetti Ammessi o Idonei  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per ciascun </a:t>
            </a:r>
            <a:r>
              <a:rPr lang="it-IT" sz="4000" b="1" dirty="0">
                <a:solidFill>
                  <a:srgbClr val="FFFF00"/>
                </a:solidFill>
              </a:rPr>
              <a:t>ATS-COMUNE</a:t>
            </a:r>
          </a:p>
          <a:p>
            <a:pPr algn="ctr"/>
            <a:r>
              <a:rPr lang="it-IT" sz="2000" b="1" dirty="0">
                <a:highlight>
                  <a:srgbClr val="FFFF00"/>
                </a:highlight>
              </a:rPr>
              <a:t>Link ai Decreti Direttoriali: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  <a:hlinkClick r:id="rId2"/>
              </a:rPr>
              <a:t>98/2022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- 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  <a:hlinkClick r:id="rId3"/>
              </a:rPr>
              <a:t>117/2022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- 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  <a:hlinkClick r:id="rId4"/>
              </a:rPr>
              <a:t>249/2022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- </a:t>
            </a:r>
          </a:p>
          <a:p>
            <a:pPr algn="ctr"/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  <a:hlinkClick r:id="rId5"/>
              </a:rPr>
              <a:t>254/2022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- </a:t>
            </a:r>
            <a:r>
              <a:rPr lang="it-IT" sz="2000" b="1" dirty="0">
                <a:highlight>
                  <a:srgbClr val="FFFF00"/>
                </a:highlight>
              </a:rPr>
              <a:t>276/2022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-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  <a:hlinkClick r:id="rId6"/>
              </a:rPr>
              <a:t>320/2022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it-IT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- </a:t>
            </a:r>
            <a:r>
              <a:rPr lang="it-IT" sz="2000" b="1" dirty="0">
                <a:highlight>
                  <a:srgbClr val="FFFF00"/>
                </a:highlight>
                <a:hlinkClick r:id="rId7"/>
              </a:rPr>
              <a:t>24/2023</a:t>
            </a:r>
            <a:r>
              <a:rPr lang="it-IT" sz="2000" b="1" dirty="0">
                <a:highlight>
                  <a:srgbClr val="FFFF00"/>
                </a:highlight>
              </a:rPr>
              <a:t>, </a:t>
            </a:r>
            <a:r>
              <a:rPr lang="it-IT" sz="2000" b="1" dirty="0">
                <a:solidFill>
                  <a:srgbClr val="FFFF00"/>
                </a:solidFill>
                <a:highlight>
                  <a:srgbClr val="FFFF00"/>
                </a:highlight>
                <a:hlinkClick r:id="rId8"/>
              </a:rPr>
              <a:t>204/2023</a:t>
            </a:r>
            <a:endParaRPr lang="it-IT" sz="2000" b="1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E18D0A-C7AC-3ACA-31A4-8ACA9C35DA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17842"/>
          <a:stretch/>
        </p:blipFill>
        <p:spPr>
          <a:xfrm rot="20515462">
            <a:off x="826860" y="3093359"/>
            <a:ext cx="1662379" cy="720000"/>
          </a:xfrm>
          <a:prstGeom prst="rect">
            <a:avLst/>
          </a:prstGeom>
        </p:spPr>
      </p:pic>
      <p:pic>
        <p:nvPicPr>
          <p:cNvPr id="5" name="Elemento grafico 4" descr="Dorso della mano con indice che punta verso destra con riempimento a tinta unita">
            <a:extLst>
              <a:ext uri="{FF2B5EF4-FFF2-40B4-BE49-F238E27FC236}">
                <a16:creationId xmlns:a16="http://schemas.microsoft.com/office/drawing/2014/main" id="{33D6A013-D7AC-04B1-85CF-BC3B8051B9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40955">
            <a:off x="2700186" y="4686957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5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2113</Words>
  <Application>Microsoft Office PowerPoint</Application>
  <PresentationFormat>Widescreen</PresentationFormat>
  <Paragraphs>502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Aharoni</vt:lpstr>
      <vt:lpstr>Arial</vt:lpstr>
      <vt:lpstr>Arial Black</vt:lpstr>
      <vt:lpstr>Avenir</vt:lpstr>
      <vt:lpstr>Berlin Sans FB Demi</vt:lpstr>
      <vt:lpstr>Calibri</vt:lpstr>
      <vt:lpstr>Calibri Light</vt:lpstr>
      <vt:lpstr>Roboto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Riforma Legge 33/2023  «Delega al Governo: politiche a favore delle persone anziane»</vt:lpstr>
      <vt:lpstr>Le deleghe della legge 33</vt:lpstr>
      <vt:lpstr>Presentazione standard di PowerPoint</vt:lpstr>
      <vt:lpstr>Presentazione standard di PowerPoint</vt:lpstr>
      <vt:lpstr>Presentazione standard di PowerPoint</vt:lpstr>
      <vt:lpstr>I rischi della Legge 33/2023</vt:lpstr>
      <vt:lpstr>Le opportunità della Legge 33/2023  (se i decreti, se € Fondo Unico …)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Cecconi</dc:creator>
  <cp:lastModifiedBy>Stefano Cecconi</cp:lastModifiedBy>
  <cp:revision>38</cp:revision>
  <dcterms:created xsi:type="dcterms:W3CDTF">2023-11-02T13:29:03Z</dcterms:created>
  <dcterms:modified xsi:type="dcterms:W3CDTF">2023-11-15T16:12:32Z</dcterms:modified>
</cp:coreProperties>
</file>