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0" r:id="rId2"/>
    <p:sldId id="259" r:id="rId3"/>
    <p:sldId id="261" r:id="rId4"/>
    <p:sldId id="364" r:id="rId5"/>
    <p:sldId id="365" r:id="rId6"/>
    <p:sldId id="366" r:id="rId7"/>
    <p:sldId id="367" r:id="rId8"/>
    <p:sldId id="368" r:id="rId9"/>
    <p:sldId id="369" r:id="rId10"/>
    <p:sldId id="372" r:id="rId11"/>
    <p:sldId id="371" r:id="rId12"/>
    <p:sldId id="363" r:id="rId13"/>
    <p:sldId id="3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6EC4F-8A7C-42EC-88C1-37D59FCEF3EE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3C5C3-1ECC-4A51-A25B-1DC2624CF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38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0161-AB6C-4C02-B431-FE2A0D8A0C57}" type="datetime1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68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BC-7B7E-4E95-A34D-E72C5C69E01F}" type="datetime1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21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AE9A-8510-4E78-8C05-12E7F85E0009}" type="datetime1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90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882A-B087-4523-81D5-B9873A2A0F25}" type="datetime1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63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ABF5-B68F-4AFF-838B-4BED38F464CE}" type="datetime1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58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C34B-2E78-4B25-A876-4C22CCAEDA3B}" type="datetime1">
              <a:rPr lang="it-IT" smtClean="0"/>
              <a:t>07/11/2023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88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63D5-D25B-4103-BC32-9AC29FEED082}" type="datetime1">
              <a:rPr lang="it-IT" smtClean="0"/>
              <a:t>07/11/2023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41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7DC3-F82F-484D-BFC2-383749166370}" type="datetime1">
              <a:rPr lang="it-IT" smtClean="0"/>
              <a:t>07/11/2023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89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FD48-1DCE-47B1-BABB-BE393510DF11}" type="datetime1">
              <a:rPr lang="it-IT" smtClean="0"/>
              <a:t>07/11/2023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54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8710-2574-4072-86ED-058D43BD66A9}" type="datetime1">
              <a:rPr lang="it-IT" smtClean="0"/>
              <a:t>07/11/2023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78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DF4-95F3-4C25-9753-9FAAE2329297}" type="datetime1">
              <a:rPr lang="it-IT" smtClean="0"/>
              <a:t>07/11/2023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SPI CGIL - Roma 26 ottobre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43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1D52-0647-4016-A142-06435955E08C}" type="datetime1">
              <a:rPr lang="it-IT" smtClean="0"/>
              <a:t>07/11/2023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SPI CGIL - Roma 26 ottobre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AECC-6181-46D5-BD66-F3994005C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69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2083981"/>
            <a:ext cx="9144000" cy="3671342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5081968-BFB7-40BF-960A-681E9DFAF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09496"/>
            <a:ext cx="9079992" cy="343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rebuchet MS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  <a:t>DIRITTO</a:t>
            </a:r>
            <a:r>
              <a:rPr kumimoji="0" lang="it-IT" altLang="it-IT" sz="3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  <a:t> ALLA CURA E DIRITTI DEI LAVORATORI DELLA CURA.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  <a:t>IL QUADRO EUROPEO</a:t>
            </a:r>
            <a:br>
              <a:rPr kumimoji="0" lang="it-IT" altLang="it-IT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</a:br>
            <a:endParaRPr kumimoji="0" lang="it-IT" altLang="it-IT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ＭＳ Ｐゴシック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it-IT" altLang="it-IT" sz="2000" b="1" kern="0" dirty="0">
              <a:solidFill>
                <a:srgbClr val="FFFFFF"/>
              </a:solidFill>
              <a:latin typeface="Trebuchet MS"/>
              <a:ea typeface="ＭＳ Ｐゴシック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2000" kern="0" dirty="0">
                <a:solidFill>
                  <a:srgbClr val="FFFFFF"/>
                </a:solidFill>
                <a:latin typeface="Trebuchet MS"/>
                <a:ea typeface="ＭＳ Ｐゴシック"/>
              </a:rPr>
              <a:t>Emmanuele Pavolini</a:t>
            </a:r>
            <a:b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</a:b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  <a:t>(Università degli Studi di Milano)</a:t>
            </a:r>
            <a:b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</a:br>
            <a:br>
              <a:rPr kumimoji="0" lang="it-IT" altLang="it-IT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</a:br>
            <a:b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</a:br>
            <a:b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ＭＳ Ｐゴシック"/>
              </a:rPr>
            </a:br>
            <a:endParaRPr kumimoji="0" lang="it-IT" altLang="it-IT" sz="32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ＭＳ Ｐゴシック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13697D8-6FEB-4CE4-97DB-6AB38D65D400}"/>
              </a:ext>
            </a:extLst>
          </p:cNvPr>
          <p:cNvSpPr txBox="1"/>
          <p:nvPr/>
        </p:nvSpPr>
        <p:spPr>
          <a:xfrm>
            <a:off x="0" y="403184"/>
            <a:ext cx="9079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kern="0" dirty="0">
                <a:solidFill>
                  <a:srgbClr val="008080"/>
                </a:solidFill>
                <a:latin typeface="Trebuchet MS"/>
                <a:ea typeface="ＭＳ Ｐゴシック"/>
                <a:cs typeface="+mj-cs"/>
              </a:rPr>
              <a:t>Seminario nazionale SPI CGIL</a:t>
            </a:r>
          </a:p>
          <a:p>
            <a:pPr algn="ctr"/>
            <a:r>
              <a:rPr lang="it-IT" sz="2800" kern="0" dirty="0">
                <a:solidFill>
                  <a:srgbClr val="008080"/>
                </a:solidFill>
                <a:latin typeface="Trebuchet MS"/>
                <a:ea typeface="ＭＳ Ｐゴシック"/>
                <a:cs typeface="+mj-cs"/>
              </a:rPr>
              <a:t>“Diritto alla cura e diritti nel lavoro di cura”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99196A0-1BF4-41CC-8B8F-0409D5D9B434}"/>
              </a:ext>
            </a:extLst>
          </p:cNvPr>
          <p:cNvSpPr txBox="1"/>
          <p:nvPr/>
        </p:nvSpPr>
        <p:spPr>
          <a:xfrm>
            <a:off x="32004" y="6084932"/>
            <a:ext cx="9079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kern="0" dirty="0">
                <a:solidFill>
                  <a:srgbClr val="008080"/>
                </a:solidFill>
                <a:latin typeface="Trebuchet MS"/>
                <a:ea typeface="ＭＳ Ｐゴシック"/>
                <a:cs typeface="+mj-cs"/>
              </a:rPr>
              <a:t>Roma, 26 ottobre 2023</a:t>
            </a:r>
          </a:p>
        </p:txBody>
      </p:sp>
    </p:spTree>
    <p:extLst>
      <p:ext uri="{BB962C8B-B14F-4D97-AF65-F5344CB8AC3E}">
        <p14:creationId xmlns:p14="http://schemas.microsoft.com/office/powerpoint/2010/main" val="299268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LE CONDIZIONI DI LAVORO: DIFFERENTI GRADI DI DETERIORAMENTO A SECONDA DEL PAESE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sp>
        <p:nvSpPr>
          <p:cNvPr id="2" name="Rettangolo 1"/>
          <p:cNvSpPr/>
          <p:nvPr/>
        </p:nvSpPr>
        <p:spPr>
          <a:xfrm>
            <a:off x="187452" y="1592593"/>
            <a:ext cx="87690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180975" algn="just">
              <a:buSzPct val="80000"/>
              <a:buFont typeface="Wingdings" pitchFamily="2" charset="2"/>
              <a:buChar char="Ø"/>
            </a:pPr>
            <a:r>
              <a:rPr lang="en-GB" b="1" dirty="0" err="1"/>
              <a:t>Danimarca</a:t>
            </a:r>
            <a:r>
              <a:rPr lang="en-GB" dirty="0"/>
              <a:t>: </a:t>
            </a:r>
            <a:r>
              <a:rPr lang="en-GB" dirty="0" err="1"/>
              <a:t>condizioni</a:t>
            </a:r>
            <a:r>
              <a:rPr lang="en-GB" dirty="0"/>
              <a:t> di </a:t>
            </a:r>
            <a:r>
              <a:rPr lang="en-GB" dirty="0" err="1"/>
              <a:t>lavoro</a:t>
            </a:r>
            <a:r>
              <a:rPr lang="en-GB" dirty="0"/>
              <a:t> </a:t>
            </a:r>
            <a:r>
              <a:rPr lang="en-GB" dirty="0" err="1"/>
              <a:t>omogenee</a:t>
            </a:r>
            <a:r>
              <a:rPr lang="en-GB" dirty="0"/>
              <a:t> ma forte </a:t>
            </a:r>
            <a:r>
              <a:rPr lang="en-GB" dirty="0" err="1"/>
              <a:t>problema</a:t>
            </a:r>
            <a:r>
              <a:rPr lang="en-GB" dirty="0"/>
              <a:t> </a:t>
            </a:r>
            <a:r>
              <a:rPr lang="en-US" dirty="0"/>
              <a:t>di </a:t>
            </a:r>
            <a:r>
              <a:rPr lang="en-US" dirty="0" err="1"/>
              <a:t>scarsità</a:t>
            </a:r>
            <a:r>
              <a:rPr lang="en-US" dirty="0"/>
              <a:t> di </a:t>
            </a:r>
            <a:r>
              <a:rPr lang="en-US" dirty="0" err="1"/>
              <a:t>manodopera</a:t>
            </a:r>
            <a:endParaRPr lang="en-US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endParaRPr lang="en-US" b="1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r>
              <a:rPr lang="en-US" b="1" dirty="0" err="1"/>
              <a:t>Olanda</a:t>
            </a:r>
            <a:r>
              <a:rPr lang="en-US" dirty="0"/>
              <a:t>: </a:t>
            </a:r>
            <a:r>
              <a:rPr lang="en-US" dirty="0" err="1"/>
              <a:t>frammentazione</a:t>
            </a:r>
            <a:r>
              <a:rPr lang="en-US" dirty="0"/>
              <a:t> e in </a:t>
            </a:r>
            <a:r>
              <a:rPr lang="en-US" dirty="0" err="1"/>
              <a:t>peggioramento</a:t>
            </a:r>
            <a:r>
              <a:rPr lang="en-US" dirty="0"/>
              <a:t>; </a:t>
            </a:r>
            <a:r>
              <a:rPr lang="en-US" dirty="0" err="1"/>
              <a:t>presenza</a:t>
            </a:r>
            <a:r>
              <a:rPr lang="en-US" dirty="0"/>
              <a:t> di ‘cowboys della cura’</a:t>
            </a:r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endParaRPr lang="en-US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r>
              <a:rPr lang="en-US" b="1" dirty="0"/>
              <a:t> Germania</a:t>
            </a:r>
            <a:r>
              <a:rPr lang="en-US" dirty="0"/>
              <a:t>: </a:t>
            </a:r>
            <a:r>
              <a:rPr lang="en-US" dirty="0" err="1"/>
              <a:t>scarsità</a:t>
            </a:r>
            <a:r>
              <a:rPr lang="en-US" dirty="0"/>
              <a:t> di </a:t>
            </a:r>
            <a:r>
              <a:rPr lang="en-US" dirty="0" err="1"/>
              <a:t>manodopera</a:t>
            </a:r>
            <a:r>
              <a:rPr lang="en-US" dirty="0"/>
              <a:t>, </a:t>
            </a:r>
            <a:r>
              <a:rPr lang="en-US" dirty="0" err="1"/>
              <a:t>frammentazione</a:t>
            </a:r>
            <a:r>
              <a:rPr lang="en-US" dirty="0"/>
              <a:t> e non </a:t>
            </a:r>
            <a:r>
              <a:rPr lang="en-US" dirty="0" err="1"/>
              <a:t>buone</a:t>
            </a:r>
            <a:r>
              <a:rPr lang="en-US" dirty="0"/>
              <a:t> </a:t>
            </a:r>
            <a:r>
              <a:rPr lang="en-US" dirty="0" err="1"/>
              <a:t>condizioni</a:t>
            </a:r>
            <a:r>
              <a:rPr lang="en-US" dirty="0"/>
              <a:t> di </a:t>
            </a:r>
            <a:r>
              <a:rPr lang="en-US" dirty="0" err="1"/>
              <a:t>lavoro</a:t>
            </a:r>
            <a:endParaRPr lang="en-US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endParaRPr lang="en-US" b="1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r>
              <a:rPr lang="en-US" b="1" dirty="0"/>
              <a:t>Italia</a:t>
            </a:r>
            <a:r>
              <a:rPr lang="en-US" dirty="0"/>
              <a:t>: forte </a:t>
            </a:r>
            <a:r>
              <a:rPr lang="en-US" dirty="0" err="1"/>
              <a:t>frammentazione</a:t>
            </a:r>
            <a:r>
              <a:rPr lang="en-US" dirty="0"/>
              <a:t> e </a:t>
            </a:r>
            <a:r>
              <a:rPr lang="en-US" dirty="0" err="1"/>
              <a:t>differenze</a:t>
            </a:r>
            <a:r>
              <a:rPr lang="en-US" dirty="0"/>
              <a:t> </a:t>
            </a:r>
            <a:r>
              <a:rPr lang="en-US" dirty="0" err="1"/>
              <a:t>significative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condizioni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/>
              <a:t>pubblico</a:t>
            </a:r>
            <a:r>
              <a:rPr lang="en-US" dirty="0"/>
              <a:t> e </a:t>
            </a:r>
            <a:r>
              <a:rPr lang="en-US" dirty="0" err="1"/>
              <a:t>privato</a:t>
            </a:r>
            <a:endParaRPr lang="en-US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endParaRPr lang="en-US" b="1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 err="1"/>
              <a:t>Spagna</a:t>
            </a:r>
            <a:r>
              <a:rPr lang="en-US" dirty="0"/>
              <a:t>: </a:t>
            </a:r>
            <a:r>
              <a:rPr lang="en-US" dirty="0" err="1"/>
              <a:t>salari</a:t>
            </a:r>
            <a:r>
              <a:rPr lang="en-US" dirty="0"/>
              <a:t> molto </a:t>
            </a:r>
            <a:r>
              <a:rPr lang="en-US" dirty="0" err="1"/>
              <a:t>bassi</a:t>
            </a:r>
            <a:r>
              <a:rPr lang="en-US" dirty="0"/>
              <a:t> e forte </a:t>
            </a:r>
            <a:r>
              <a:rPr lang="en-US" dirty="0" err="1"/>
              <a:t>differenziazione</a:t>
            </a:r>
            <a:r>
              <a:rPr lang="en-US" dirty="0"/>
              <a:t> a </a:t>
            </a:r>
            <a:r>
              <a:rPr lang="en-US" dirty="0" err="1"/>
              <a:t>livello</a:t>
            </a:r>
            <a:r>
              <a:rPr lang="en-US" dirty="0"/>
              <a:t> </a:t>
            </a:r>
            <a:r>
              <a:rPr lang="en-US" dirty="0" err="1"/>
              <a:t>regionale</a:t>
            </a:r>
            <a:endParaRPr lang="en-US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endParaRPr lang="en-US" b="1" dirty="0"/>
          </a:p>
          <a:p>
            <a:pPr marL="361950" lvl="0" indent="-180975" algn="just">
              <a:buSzPct val="80000"/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 err="1"/>
              <a:t>Slovacchia</a:t>
            </a:r>
            <a:r>
              <a:rPr lang="en-US" dirty="0"/>
              <a:t>: </a:t>
            </a:r>
            <a:r>
              <a:rPr lang="en-US" dirty="0" err="1"/>
              <a:t>scarsità</a:t>
            </a:r>
            <a:r>
              <a:rPr lang="en-US" dirty="0"/>
              <a:t> di </a:t>
            </a:r>
            <a:r>
              <a:rPr lang="en-US" dirty="0" err="1"/>
              <a:t>manodopera</a:t>
            </a:r>
            <a:r>
              <a:rPr lang="en-US" dirty="0"/>
              <a:t> e non </a:t>
            </a:r>
            <a:r>
              <a:rPr lang="en-US" dirty="0" err="1"/>
              <a:t>buone</a:t>
            </a:r>
            <a:r>
              <a:rPr lang="en-US" dirty="0"/>
              <a:t> </a:t>
            </a:r>
            <a:r>
              <a:rPr lang="en-US" dirty="0" err="1"/>
              <a:t>condizioni</a:t>
            </a:r>
            <a:r>
              <a:rPr lang="en-US" dirty="0"/>
              <a:t> di </a:t>
            </a:r>
            <a:r>
              <a:rPr lang="en-US" dirty="0" err="1"/>
              <a:t>lavoro</a:t>
            </a:r>
            <a:endParaRPr lang="en-US" dirty="0"/>
          </a:p>
          <a:p>
            <a:pPr marL="180975" algn="just">
              <a:buSzPct val="80000"/>
            </a:pPr>
            <a:r>
              <a:rPr lang="en-US" b="1" dirty="0"/>
              <a:t> </a:t>
            </a:r>
          </a:p>
          <a:p>
            <a:pPr marL="361950" indent="-180975" algn="just">
              <a:buSzPct val="80000"/>
              <a:buFont typeface="Wingdings" pitchFamily="2" charset="2"/>
              <a:buChar char="Ø"/>
            </a:pPr>
            <a:r>
              <a:rPr lang="en-US" b="1" dirty="0" err="1"/>
              <a:t>Ungheria</a:t>
            </a:r>
            <a:r>
              <a:rPr lang="en-US" dirty="0"/>
              <a:t>: </a:t>
            </a:r>
            <a:r>
              <a:rPr lang="en-US" dirty="0" err="1"/>
              <a:t>scarsità</a:t>
            </a:r>
            <a:r>
              <a:rPr lang="en-US" dirty="0"/>
              <a:t> di </a:t>
            </a:r>
            <a:r>
              <a:rPr lang="en-US" dirty="0" err="1"/>
              <a:t>manodopera</a:t>
            </a:r>
            <a:r>
              <a:rPr lang="en-US" dirty="0"/>
              <a:t> e non </a:t>
            </a:r>
            <a:r>
              <a:rPr lang="en-US" dirty="0" err="1"/>
              <a:t>buone</a:t>
            </a:r>
            <a:r>
              <a:rPr lang="en-US" dirty="0"/>
              <a:t> </a:t>
            </a:r>
            <a:r>
              <a:rPr lang="en-US" dirty="0" err="1"/>
              <a:t>condizioni</a:t>
            </a:r>
            <a:r>
              <a:rPr lang="en-US" dirty="0"/>
              <a:t> di </a:t>
            </a:r>
            <a:r>
              <a:rPr lang="en-US" dirty="0" err="1"/>
              <a:t>lavoro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12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UNA SINTESI: LE ‘SOLUZIONI’ AL QUADRILEMMA – ITALIA IN OTTICA COMPARATA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62589"/>
              </p:ext>
            </p:extLst>
          </p:nvPr>
        </p:nvGraphicFramePr>
        <p:xfrm>
          <a:off x="338330" y="1664205"/>
          <a:ext cx="8403335" cy="4466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2651">
                  <a:extLst>
                    <a:ext uri="{9D8B030D-6E8A-4147-A177-3AD203B41FA5}">
                      <a16:colId xmlns:a16="http://schemas.microsoft.com/office/drawing/2014/main" val="3016650926"/>
                    </a:ext>
                  </a:extLst>
                </a:gridCol>
                <a:gridCol w="1252671">
                  <a:extLst>
                    <a:ext uri="{9D8B030D-6E8A-4147-A177-3AD203B41FA5}">
                      <a16:colId xmlns:a16="http://schemas.microsoft.com/office/drawing/2014/main" val="4099080187"/>
                    </a:ext>
                  </a:extLst>
                </a:gridCol>
                <a:gridCol w="1252671">
                  <a:extLst>
                    <a:ext uri="{9D8B030D-6E8A-4147-A177-3AD203B41FA5}">
                      <a16:colId xmlns:a16="http://schemas.microsoft.com/office/drawing/2014/main" val="2559218123"/>
                    </a:ext>
                  </a:extLst>
                </a:gridCol>
                <a:gridCol w="1252671">
                  <a:extLst>
                    <a:ext uri="{9D8B030D-6E8A-4147-A177-3AD203B41FA5}">
                      <a16:colId xmlns:a16="http://schemas.microsoft.com/office/drawing/2014/main" val="2608519695"/>
                    </a:ext>
                  </a:extLst>
                </a:gridCol>
                <a:gridCol w="1252671">
                  <a:extLst>
                    <a:ext uri="{9D8B030D-6E8A-4147-A177-3AD203B41FA5}">
                      <a16:colId xmlns:a16="http://schemas.microsoft.com/office/drawing/2014/main" val="3333915705"/>
                    </a:ext>
                  </a:extLst>
                </a:gridCol>
              </a:tblGrid>
              <a:tr h="9269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Spesa per</a:t>
                      </a:r>
                      <a:r>
                        <a:rPr lang="it-IT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servizi</a:t>
                      </a:r>
                      <a:endParaRPr lang="it-IT" sz="1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(indice 1-100)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Copertura servizi</a:t>
                      </a:r>
                    </a:p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(indice 1-100)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Qualità dei servizi (indice 1-100)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Qualità del lavoro (indice 1-100)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6799475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64.8</a:t>
                      </a:r>
                      <a:endParaRPr lang="it-IT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29075381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Olanda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63.6</a:t>
                      </a:r>
                      <a:endParaRPr lang="it-IT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78604360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32.0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67.5</a:t>
                      </a:r>
                      <a:endParaRPr lang="it-IT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38766494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18.9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62.1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12077337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45.9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32.0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57.3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67.2</a:t>
                      </a:r>
                      <a:endParaRPr lang="it-IT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8779911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Ungheria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22.7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68.1</a:t>
                      </a:r>
                      <a:endParaRPr lang="it-IT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04686303"/>
                  </a:ext>
                </a:extLst>
              </a:tr>
              <a:tr h="5055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Slovacchia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</a:t>
                      </a:r>
                      <a:endParaRPr lang="it-IT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47.8</a:t>
                      </a:r>
                      <a:endParaRPr lang="it-IT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66.0</a:t>
                      </a:r>
                      <a:endParaRPr lang="it-IT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891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53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RIFLESSIONI CONCLUSIVE: IL QUADRILEMMA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219901" y="1217993"/>
            <a:ext cx="8704198" cy="4744614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r>
              <a:rPr lang="it-IT" sz="1800" dirty="0"/>
              <a:t>Varie modalità di risolvere il </a:t>
            </a:r>
            <a:r>
              <a:rPr lang="it-IT" sz="1800" dirty="0" err="1"/>
              <a:t>quadrilemma</a:t>
            </a:r>
            <a:endParaRPr lang="it-IT" sz="1800" dirty="0"/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endParaRPr lang="it-IT" sz="1800" dirty="0"/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r>
              <a:rPr lang="it-IT" sz="1800" dirty="0"/>
              <a:t>Alcune modalità che riescono ad ottenere risultati buoni-ottimi su 2-3 dimensioni (Olanda e Danimarca)</a:t>
            </a: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endParaRPr lang="it-IT" altLang="it-IT" sz="1800" i="0" dirty="0">
              <a:ea typeface="ＭＳ Ｐゴシック" panose="020B0600070205080204" pitchFamily="34" charset="-128"/>
            </a:endParaRP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r>
              <a:rPr lang="it-IT" altLang="it-IT" sz="1800" i="0" dirty="0">
                <a:ea typeface="ＭＳ Ｐゴシック" panose="020B0600070205080204" pitchFamily="34" charset="-128"/>
              </a:rPr>
              <a:t>Altre modalità </a:t>
            </a:r>
            <a:r>
              <a:rPr lang="it-IT" altLang="it-IT" sz="1800" dirty="0">
                <a:ea typeface="ＭＳ Ｐゴシック" panose="020B0600070205080204" pitchFamily="34" charset="-128"/>
              </a:rPr>
              <a:t>puntano su alcuni aspetti piuttosto che altri</a:t>
            </a: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endParaRPr lang="it-IT" altLang="it-IT" sz="1800" b="1" i="0" dirty="0">
              <a:ea typeface="ＭＳ Ｐゴシック" panose="020B0600070205080204" pitchFamily="34" charset="-128"/>
            </a:endParaRP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r>
              <a:rPr lang="it-IT" altLang="it-IT" sz="1800" b="1" i="0" dirty="0">
                <a:ea typeface="ＭＳ Ｐゴシック" panose="020B0600070205080204" pitchFamily="34" charset="-128"/>
              </a:rPr>
              <a:t>Linea comune a tutti i paesi: un livello appena sufficiente di gestione del personale, tuttavia con forti tensioni e difficoltà (a partire dalla difficoltà a reperire e trattenere lavoratori/</a:t>
            </a:r>
            <a:r>
              <a:rPr lang="it-IT" altLang="it-IT" sz="1800" b="1" i="0" dirty="0" err="1">
                <a:ea typeface="ＭＳ Ｐゴシック" panose="020B0600070205080204" pitchFamily="34" charset="-128"/>
              </a:rPr>
              <a:t>trici</a:t>
            </a:r>
            <a:r>
              <a:rPr lang="it-IT" altLang="it-IT" sz="1800" b="1" i="0" dirty="0">
                <a:ea typeface="ＭＳ Ｐゴシック" panose="020B0600070205080204" pitchFamily="34" charset="-128"/>
              </a:rPr>
              <a:t> in questo settore)</a:t>
            </a: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endParaRPr lang="it-IT" altLang="it-IT" sz="1800" b="1" dirty="0">
              <a:ea typeface="ＭＳ Ｐゴシック" panose="020B0600070205080204" pitchFamily="34" charset="-128"/>
            </a:endParaRP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r>
              <a:rPr lang="it-IT" altLang="it-IT" sz="1800" b="1" i="0" dirty="0">
                <a:ea typeface="ＭＳ Ｐゴシック" panose="020B0600070205080204" pitchFamily="34" charset="-128"/>
              </a:rPr>
              <a:t>Se per risolvere il </a:t>
            </a:r>
            <a:r>
              <a:rPr lang="it-IT" altLang="it-IT" sz="1800" b="1" i="0" dirty="0" err="1">
                <a:ea typeface="ＭＳ Ｐゴシック" panose="020B0600070205080204" pitchFamily="34" charset="-128"/>
              </a:rPr>
              <a:t>quadrilemma</a:t>
            </a:r>
            <a:r>
              <a:rPr lang="it-IT" altLang="it-IT" sz="1800" b="1" dirty="0">
                <a:ea typeface="ＭＳ Ｐゴシック" panose="020B0600070205080204" pitchFamily="34" charset="-128"/>
              </a:rPr>
              <a:t> occorre sacrificare una dimensione, in genere è quella delle condizioni di lavoro…</a:t>
            </a: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endParaRPr lang="it-IT" altLang="it-IT" sz="1800" b="1" i="0" dirty="0">
              <a:ea typeface="ＭＳ Ｐゴシック" panose="020B0600070205080204" pitchFamily="34" charset="-128"/>
            </a:endParaRP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>
                <a:srgbClr val="008080"/>
              </a:buClr>
              <a:buSzPct val="100000"/>
              <a:defRPr/>
            </a:pPr>
            <a:r>
              <a:rPr lang="it-IT" altLang="it-IT" sz="1800" b="1" dirty="0">
                <a:ea typeface="ＭＳ Ｐゴシック" panose="020B0600070205080204" pitchFamily="34" charset="-128"/>
              </a:rPr>
              <a:t>… ma la qualità della cura in questo settore è strettamente legata alla qualità con cui vengono trattati i lavoratori/</a:t>
            </a:r>
            <a:r>
              <a:rPr lang="it-IT" altLang="it-IT" sz="1800" b="1" dirty="0" err="1">
                <a:ea typeface="ＭＳ Ｐゴシック" panose="020B0600070205080204" pitchFamily="34" charset="-128"/>
              </a:rPr>
              <a:t>trici</a:t>
            </a:r>
            <a:endParaRPr lang="it-IT" altLang="it-IT" sz="1800" b="1" i="0" dirty="0">
              <a:ea typeface="ＭＳ Ｐゴシック" panose="020B0600070205080204" pitchFamily="34" charset="-128"/>
            </a:endParaRPr>
          </a:p>
          <a:p>
            <a:pPr marL="447675" lvl="1" indent="-355600" algn="just">
              <a:spcBef>
                <a:spcPts val="1200"/>
              </a:spcBef>
            </a:pPr>
            <a:endParaRPr lang="it-IT" altLang="it-IT" sz="1800" i="0" dirty="0">
              <a:ea typeface="ＭＳ Ｐゴシック" panose="020B0600070205080204" pitchFamily="34" charset="-128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</p:spTree>
    <p:extLst>
      <p:ext uri="{BB962C8B-B14F-4D97-AF65-F5344CB8AC3E}">
        <p14:creationId xmlns:p14="http://schemas.microsoft.com/office/powerpoint/2010/main" val="301206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RIFLESSIONI CONCLUSIVE: LE SFIDE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219901" y="1245425"/>
            <a:ext cx="8704198" cy="4744614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r>
              <a:rPr lang="it-IT" sz="1900" dirty="0"/>
              <a:t>Il settore della cura è in Europa uno di quelli dove si può capire meglio come si sta trasformando il lavoro in una economia post-industriale</a:t>
            </a:r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endParaRPr lang="it-IT" sz="1900" dirty="0"/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r>
              <a:rPr lang="it-IT" sz="1900" dirty="0"/>
              <a:t>Vi è un problema in molti paesi di ‘lavoro povero’ in questo settore (in Inghilterra si stima che un quarto dei lavoratori nel settore della cura viva sotto la linea della povertà)</a:t>
            </a:r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endParaRPr lang="it-IT" sz="1900" dirty="0"/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r>
              <a:rPr lang="it-IT" sz="1900" dirty="0"/>
              <a:t>Si pone il tema di come offrire adeguate condizioni di lavoro a partire da quelle economiche (salario minimo)</a:t>
            </a:r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endParaRPr lang="it-IT" sz="1900" dirty="0"/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r>
              <a:rPr lang="it-IT" sz="1900" dirty="0"/>
              <a:t>Dato che le caratteristiche intrinseche del lavoro di cura mettono strettamente in relazione condizioni e qualità del lavoro con qualità della cura, è necessario da parte del </a:t>
            </a:r>
            <a:r>
              <a:rPr lang="it-IT" sz="1900" b="1" dirty="0"/>
              <a:t>sindacato</a:t>
            </a:r>
            <a:r>
              <a:rPr lang="it-IT" sz="1900" dirty="0"/>
              <a:t> un </a:t>
            </a:r>
            <a:r>
              <a:rPr lang="it-IT" sz="1900" b="1" dirty="0"/>
              <a:t>approccio integrato rispetto ai due ‘lati’ della medaglia (lavoro e cura) </a:t>
            </a:r>
            <a:r>
              <a:rPr lang="it-IT" sz="1900" dirty="0"/>
              <a:t>da ottenere tramite richiesta di salario minimo, contrattazione collettiva di categoria e contrattazione sociale nei territori (molte decisioni pubbliche prese a livello regionale e locale)</a:t>
            </a:r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endParaRPr lang="it-IT" altLang="it-IT" sz="1900" b="1" i="0" dirty="0">
              <a:ea typeface="ＭＳ Ｐゴシック" panose="020B0600070205080204" pitchFamily="34" charset="-128"/>
            </a:endParaRPr>
          </a:p>
          <a:p>
            <a:pPr marL="265113" lvl="1" indent="-265113" algn="just">
              <a:spcBef>
                <a:spcPts val="0"/>
              </a:spcBef>
              <a:spcAft>
                <a:spcPts val="600"/>
              </a:spcAft>
            </a:pPr>
            <a:endParaRPr lang="it-IT" altLang="it-IT" sz="1900" b="1" i="0" dirty="0">
              <a:ea typeface="ＭＳ Ｐゴシック" panose="020B0600070205080204" pitchFamily="34" charset="-128"/>
            </a:endParaRPr>
          </a:p>
          <a:p>
            <a:pPr marL="447675" lvl="1" indent="-355600" algn="just">
              <a:spcBef>
                <a:spcPts val="1200"/>
              </a:spcBef>
            </a:pPr>
            <a:endParaRPr lang="it-IT" altLang="it-IT" sz="1900" i="0" dirty="0">
              <a:ea typeface="ＭＳ Ｐゴシック" panose="020B0600070205080204" pitchFamily="34" charset="-128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</p:spTree>
    <p:extLst>
      <p:ext uri="{BB962C8B-B14F-4D97-AF65-F5344CB8AC3E}">
        <p14:creationId xmlns:p14="http://schemas.microsoft.com/office/powerpoint/2010/main" val="32116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AGENDA DELLA PRESENTAZIONE</a:t>
            </a:r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352426" y="1595120"/>
            <a:ext cx="8477250" cy="4663435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745" marR="0" lvl="0" indent="-342900" algn="just" defTabSz="685783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Il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quadrilemma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delle politiche </a:t>
            </a:r>
            <a:r>
              <a:rPr kumimoji="0" lang="it-IT" altLang="it-IT" sz="24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nel campo della non autosufficienza</a:t>
            </a:r>
          </a:p>
          <a:p>
            <a:pPr marL="566745" marR="0" lvl="0" indent="-342900" algn="just" defTabSz="685783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La ricerca SOWELL dedicata a relazioni industriali e mercato del lavoro della cura</a:t>
            </a:r>
          </a:p>
          <a:p>
            <a:pPr marL="566745" marR="0" lvl="0" indent="-342900" algn="just" defTabSz="685783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I risultati della ricerca: spesa</a:t>
            </a:r>
          </a:p>
          <a:p>
            <a:pPr marL="566745" marR="0" lvl="0" indent="-342900" algn="just" defTabSz="685783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I risultati della ricerca: copertura</a:t>
            </a:r>
          </a:p>
          <a:p>
            <a:pPr marL="566745" lvl="0" indent="-342900" algn="just">
              <a:spcBef>
                <a:spcPts val="40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defRPr/>
            </a:pP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I risultati della ricerca: qualità</a:t>
            </a:r>
          </a:p>
          <a:p>
            <a:pPr marL="566745" lvl="0" indent="-342900" algn="just">
              <a:spcBef>
                <a:spcPts val="40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defRPr/>
            </a:pP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I risultati della ricerca: relazioni industriali</a:t>
            </a:r>
          </a:p>
          <a:p>
            <a:pPr marL="566745" lvl="0" indent="-342900" algn="just">
              <a:spcBef>
                <a:spcPts val="40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defRPr/>
            </a:pP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I risultati della ricerca: condizioni di lavoro</a:t>
            </a:r>
          </a:p>
          <a:p>
            <a:pPr marL="566745" lvl="0" indent="-342900" algn="just">
              <a:spcBef>
                <a:spcPts val="40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Il </a:t>
            </a:r>
            <a:r>
              <a:rPr kumimoji="0" lang="it-IT" alt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quadrilemma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: l’Italia</a:t>
            </a:r>
            <a:r>
              <a:rPr kumimoji="0" lang="it-IT" altLang="it-IT" sz="24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t> in ottica comparata</a:t>
            </a: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  <a:p>
            <a:pPr marL="566745" marR="0" lvl="0" indent="-342900" algn="just" defTabSz="685783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080"/>
              </a:buClr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lang="it-IT" altLang="it-IT" sz="2400" dirty="0">
                <a:solidFill>
                  <a:sysClr val="windowText" lastClr="000000"/>
                </a:solidFill>
                <a:ea typeface="ＭＳ Ｐゴシック" panose="020B0600070205080204" pitchFamily="34" charset="-128"/>
              </a:rPr>
              <a:t>Riflessioni conclusive</a:t>
            </a:r>
            <a:endParaRPr kumimoji="0" lang="it-IT" alt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just" defTabSz="6857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17783"/>
              </a:buClr>
              <a:buSzPct val="120000"/>
              <a:buFont typeface="Wingdings" panose="05000000000000000000" pitchFamily="2" charset="2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</p:spTree>
    <p:extLst>
      <p:ext uri="{BB962C8B-B14F-4D97-AF65-F5344CB8AC3E}">
        <p14:creationId xmlns:p14="http://schemas.microsoft.com/office/powerpoint/2010/main" val="239573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IL QUADRILEMMA DELLE POLITICHE NL CAMPO DELLA NON AUTOSUFFICIENZA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352426" y="1364522"/>
            <a:ext cx="8477250" cy="4894033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Ogni paese con un sistema relativamente evoluto di protezione sociale deve affrontare le seguenti quattro sfide nel campo della non autosufficienza: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r>
              <a:rPr lang="it-IT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Aumentare</a:t>
            </a:r>
            <a:r>
              <a:rPr lang="it-IT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it-IT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copertura</a:t>
            </a:r>
            <a:r>
              <a:rPr lang="it-IT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dei bisogni e l’intensità della cura (differenziando gli interventi a seconda delle caratteristiche delle persone anziane fragili)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Aumentare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qualità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delle prestazioni offerte (es. accreditamento, requisiti strutturali, etc.)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Offrire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adeguate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condizioni di lavoro 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agli occupati in questo settore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Contenere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spesa pubblica 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(o l’aumento della stessa)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Trovare un punto di sintesi 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soddisfacente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rispetto a tutte e quattro le sfide non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semplice</a:t>
            </a: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endParaRPr lang="it-IT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</p:spTree>
    <p:extLst>
      <p:ext uri="{BB962C8B-B14F-4D97-AF65-F5344CB8AC3E}">
        <p14:creationId xmlns:p14="http://schemas.microsoft.com/office/powerpoint/2010/main" val="91581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LA RICERCA SOWELL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352426" y="1364522"/>
            <a:ext cx="8477250" cy="4894033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Ricerca coordinata da Università di Milano (Mori, Neri e Pavolini) con gruppi di ricerca in sette paesi europei</a:t>
            </a:r>
          </a:p>
          <a:p>
            <a:pPr algn="just">
              <a:spcAft>
                <a:spcPts val="1000"/>
              </a:spcAft>
            </a:pP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Paesi coinvolti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: Italia, Spagna, Olanda, Germania, Danimarca, Slovacchia e Ungheria</a:t>
            </a:r>
          </a:p>
          <a:p>
            <a:pPr algn="just">
              <a:spcAft>
                <a:spcPts val="1000"/>
              </a:spcAft>
            </a:pP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Analisi delle politiche nel campo della non autosufficienza nell’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ultimo ventennio</a:t>
            </a:r>
          </a:p>
          <a:p>
            <a:pPr algn="just">
              <a:spcAft>
                <a:spcPts val="1000"/>
              </a:spcAft>
            </a:pPr>
            <a:endParaRPr lang="it-IT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Domanda di fondo della ricerca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: come affrontano e ‘risolvono’ i vari paesi europei il </a:t>
            </a:r>
            <a:r>
              <a:rPr lang="it-IT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quadrilemma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della cura?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endParaRPr lang="it-IT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</p:spTree>
    <p:extLst>
      <p:ext uri="{BB962C8B-B14F-4D97-AF65-F5344CB8AC3E}">
        <p14:creationId xmlns:p14="http://schemas.microsoft.com/office/powerpoint/2010/main" val="279466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LA SPESA PUBBLICA PER NON AUTOSUFFICIENZA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541662"/>
              </p:ext>
            </p:extLst>
          </p:nvPr>
        </p:nvGraphicFramePr>
        <p:xfrm>
          <a:off x="777239" y="1343152"/>
          <a:ext cx="7955282" cy="2415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5898">
                  <a:extLst>
                    <a:ext uri="{9D8B030D-6E8A-4147-A177-3AD203B41FA5}">
                      <a16:colId xmlns:a16="http://schemas.microsoft.com/office/drawing/2014/main" val="2661756707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623067650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3035283396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Spesa pubblica per NA (% sul PIL)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Spesa pubblica tramite trasferimenti (% sul totale della spesa pubblica per NA)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5764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Europa occidentale (UE-15)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83673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42720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4485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Ungheria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87573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8059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7153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Slovacchia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29075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Spagna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8518147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78216"/>
              </p:ext>
            </p:extLst>
          </p:nvPr>
        </p:nvGraphicFramePr>
        <p:xfrm>
          <a:off x="777239" y="4040631"/>
          <a:ext cx="7955282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5898">
                  <a:extLst>
                    <a:ext uri="{9D8B030D-6E8A-4147-A177-3AD203B41FA5}">
                      <a16:colId xmlns:a16="http://schemas.microsoft.com/office/drawing/2014/main" val="1034147722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2995540609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2952698858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Livello della spesa per NA nel 2000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Andamento della spesa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 NA nei primi 20 anni del XXI secolo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1864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Diminuzione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9194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Aumento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0861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Ungheria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2688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3294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Aumento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0109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Slovacchia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53240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Spagna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Aumento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8613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7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LA COPERTURA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61663"/>
              </p:ext>
            </p:extLst>
          </p:nvPr>
        </p:nvGraphicFramePr>
        <p:xfrm>
          <a:off x="777239" y="4040631"/>
          <a:ext cx="795528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5898">
                  <a:extLst>
                    <a:ext uri="{9D8B030D-6E8A-4147-A177-3AD203B41FA5}">
                      <a16:colId xmlns:a16="http://schemas.microsoft.com/office/drawing/2014/main" val="1034147722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2995540609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2952698858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Livello di copertura dei servizi per NA nel 2000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Andamento della copertura dei servizi 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NA nei primi 20 anni del XXI secolo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1864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Stabilità/Diminuzione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9194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Aumento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0861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Ungheria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Molto 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Leggero aumento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2688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Leggero aumento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3294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Aum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Dom. / </a:t>
                      </a:r>
                      <a:r>
                        <a:rPr kumimoji="0" lang="it-IT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Riduz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it-IT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Resid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0109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Slovacchia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Medio-Basso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Leggero aumento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53240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Spagna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Molto basso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8613423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813872"/>
              </p:ext>
            </p:extLst>
          </p:nvPr>
        </p:nvGraphicFramePr>
        <p:xfrm>
          <a:off x="777238" y="1319784"/>
          <a:ext cx="7863841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4282">
                  <a:extLst>
                    <a:ext uri="{9D8B030D-6E8A-4147-A177-3AD203B41FA5}">
                      <a16:colId xmlns:a16="http://schemas.microsoft.com/office/drawing/2014/main" val="4134761823"/>
                    </a:ext>
                  </a:extLst>
                </a:gridCol>
                <a:gridCol w="1639853">
                  <a:extLst>
                    <a:ext uri="{9D8B030D-6E8A-4147-A177-3AD203B41FA5}">
                      <a16:colId xmlns:a16="http://schemas.microsoft.com/office/drawing/2014/main" val="2650796028"/>
                    </a:ext>
                  </a:extLst>
                </a:gridCol>
                <a:gridCol w="1639853">
                  <a:extLst>
                    <a:ext uri="{9D8B030D-6E8A-4147-A177-3AD203B41FA5}">
                      <a16:colId xmlns:a16="http://schemas.microsoft.com/office/drawing/2014/main" val="3288621057"/>
                    </a:ext>
                  </a:extLst>
                </a:gridCol>
                <a:gridCol w="1639853">
                  <a:extLst>
                    <a:ext uri="{9D8B030D-6E8A-4147-A177-3AD203B41FA5}">
                      <a16:colId xmlns:a16="http://schemas.microsoft.com/office/drawing/2014/main" val="2597561855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Anziani in assistenza residenziale (% su totale anziani)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Anziani in assistenza domiciliare (% su totale anziani)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Anziani beneficiari di indennità monetarie (% su totale anziani)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59827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Europa occidentale (UE-15)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11268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87521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20681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Ungheria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1513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65589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Olanda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3943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Slovacchia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15301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Spagna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28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LA QUALITA’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83563"/>
              </p:ext>
            </p:extLst>
          </p:nvPr>
        </p:nvGraphicFramePr>
        <p:xfrm>
          <a:off x="195453" y="1267762"/>
          <a:ext cx="8753093" cy="3596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055">
                  <a:extLst>
                    <a:ext uri="{9D8B030D-6E8A-4147-A177-3AD203B41FA5}">
                      <a16:colId xmlns:a16="http://schemas.microsoft.com/office/drawing/2014/main" val="2787480360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val="415423563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val="3876694929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val="2602010060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val="2633507194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val="2183280044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val="1948072936"/>
                    </a:ext>
                  </a:extLst>
                </a:gridCol>
              </a:tblGrid>
              <a:tr h="13366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Soddisfazione degli anziani per qualità dell strutture per NA (scala 1-10)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Soddisfazione degli anziani per professionalità operatori per NA (scala 1-10)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Soddisfazione degli anziani per livello di attenzione ricevuto (scala 1-10)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Soddisfazione degli anziani per livello di coinvolgimento nelle decisioni (scala 1-10)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Soddisfazione complessiva degli anziani rispetto al funzionamento del sistema NA (scala 1-10)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Numero di lavoratori nel settore NA ogni 100 anziani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2848349010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Europa occidentale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2702568273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3069529070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552757316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Ungheria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1584715848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it-IT" sz="1200" b="1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it-IT" sz="1200" b="1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it-IT" sz="1200" b="1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it-IT" sz="1200" b="1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it-IT" sz="1200" b="1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it-IT" sz="1200" b="1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3498264430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Olanda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6231399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Slovacchia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it-IT" sz="1200" b="0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1695765190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Spagna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it-IT" sz="1200" b="0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it-IT" sz="1200" b="0" i="0" u="none" strike="noStrike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it-IT" sz="1200" b="0" i="0" u="none" strike="noStrike" dirty="0">
                        <a:solidFill>
                          <a:srgbClr val="1C1D1E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" marR="5270" marT="5270" marB="0" anchor="ctr"/>
                </a:tc>
                <a:extLst>
                  <a:ext uri="{0D108BD9-81ED-4DB2-BD59-A6C34878D82A}">
                    <a16:rowId xmlns:a16="http://schemas.microsoft.com/office/drawing/2014/main" val="2068576555"/>
                  </a:ext>
                </a:extLst>
              </a:tr>
            </a:tbl>
          </a:graphicData>
        </a:graphic>
      </p:graphicFrame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352426" y="5093208"/>
            <a:ext cx="8477250" cy="1165347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Trend di fondo nel corso del ventennio: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aumento del numero di lavoratori nel settore, innalzamento dei criteri di accreditamento delle strutture e dei livelli di istruzione/formazione richiesti ai lavoratori/</a:t>
            </a:r>
            <a:r>
              <a:rPr lang="it-IT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trici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 nei servizi formali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000"/>
              </a:spcAft>
              <a:buFont typeface="+mj-lt"/>
              <a:buAutoNum type="arabicPeriod"/>
            </a:pPr>
            <a:endParaRPr lang="it-IT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7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LA CONTRATTAZIONE COLLETTIVA NEL SETTORE DELLA CURA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39865F57-26A3-4FAB-A019-D54FA5680118}"/>
              </a:ext>
            </a:extLst>
          </p:cNvPr>
          <p:cNvSpPr txBox="1">
            <a:spLocks/>
          </p:cNvSpPr>
          <p:nvPr/>
        </p:nvSpPr>
        <p:spPr>
          <a:xfrm>
            <a:off x="352426" y="1307592"/>
            <a:ext cx="8477250" cy="4950963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SzPct val="120000"/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Clr>
                <a:srgbClr val="017783"/>
              </a:buClr>
              <a:buFont typeface="Wingdings" panose="05000000000000000000" pitchFamily="2" charset="2"/>
              <a:buChar char="§"/>
              <a:defRPr sz="1600" i="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Grado di centralizzazione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lphaLcParenR"/>
            </a:pPr>
            <a:r>
              <a:rPr lang="en-US" i="1" dirty="0"/>
              <a:t>Alta</a:t>
            </a:r>
            <a:r>
              <a:rPr lang="en-US" dirty="0"/>
              <a:t>: </a:t>
            </a:r>
            <a:r>
              <a:rPr lang="en-US" dirty="0" err="1"/>
              <a:t>Danimarca</a:t>
            </a:r>
            <a:r>
              <a:rPr lang="en-US" dirty="0"/>
              <a:t>, </a:t>
            </a:r>
            <a:r>
              <a:rPr lang="en-US" dirty="0" err="1"/>
              <a:t>Olanda</a:t>
            </a:r>
            <a:r>
              <a:rPr lang="en-US" dirty="0"/>
              <a:t>, Italia, </a:t>
            </a:r>
            <a:r>
              <a:rPr lang="en-US" dirty="0" err="1"/>
              <a:t>Spagna</a:t>
            </a:r>
            <a:endParaRPr lang="en-US" dirty="0"/>
          </a:p>
          <a:p>
            <a:pPr marL="457200" indent="-457200" algn="just">
              <a:spcAft>
                <a:spcPts val="1000"/>
              </a:spcAft>
              <a:buFont typeface="+mj-lt"/>
              <a:buAutoNum type="alphaLcParenR"/>
            </a:pPr>
            <a:r>
              <a:rPr lang="en-US" i="1" dirty="0"/>
              <a:t>Medio/</a:t>
            </a:r>
            <a:r>
              <a:rPr lang="en-US" i="1" dirty="0" err="1"/>
              <a:t>alta</a:t>
            </a:r>
            <a:r>
              <a:rPr lang="en-US" i="1" dirty="0"/>
              <a:t>: </a:t>
            </a:r>
            <a:r>
              <a:rPr lang="en-US" dirty="0"/>
              <a:t>Germania</a:t>
            </a:r>
          </a:p>
          <a:p>
            <a:pPr marL="457200" indent="-457200" algn="just">
              <a:spcAft>
                <a:spcPts val="1000"/>
              </a:spcAft>
              <a:buFont typeface="+mj-lt"/>
              <a:buAutoNum type="alphaLcParenR"/>
            </a:pPr>
            <a:r>
              <a:rPr lang="en-US" i="1" dirty="0" err="1"/>
              <a:t>Bassa</a:t>
            </a:r>
            <a:r>
              <a:rPr lang="en-US" dirty="0"/>
              <a:t>: </a:t>
            </a:r>
            <a:r>
              <a:rPr lang="en-US" dirty="0" err="1"/>
              <a:t>Slovacchia</a:t>
            </a:r>
            <a:r>
              <a:rPr lang="en-US" dirty="0"/>
              <a:t>, </a:t>
            </a:r>
            <a:r>
              <a:rPr lang="en-US" dirty="0" err="1"/>
              <a:t>Ungheria</a:t>
            </a:r>
            <a:endParaRPr lang="en-US" dirty="0"/>
          </a:p>
          <a:p>
            <a:pPr marL="457200" indent="-457200" algn="just">
              <a:spcAft>
                <a:spcPts val="1000"/>
              </a:spcAft>
              <a:buFont typeface="+mj-lt"/>
              <a:buAutoNum type="alphaLcParenR"/>
            </a:pP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Grado di copertura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i="1" dirty="0"/>
              <a:t>Alta</a:t>
            </a:r>
            <a:r>
              <a:rPr lang="en-US" dirty="0"/>
              <a:t>: </a:t>
            </a:r>
            <a:r>
              <a:rPr lang="en-US"/>
              <a:t>Danimarca</a:t>
            </a:r>
            <a:r>
              <a:rPr lang="en-US" dirty="0"/>
              <a:t>, </a:t>
            </a:r>
            <a:r>
              <a:rPr lang="en-US" dirty="0" err="1"/>
              <a:t>Olanda</a:t>
            </a:r>
            <a:r>
              <a:rPr lang="en-US" dirty="0"/>
              <a:t>, </a:t>
            </a:r>
            <a:r>
              <a:rPr lang="en-US" dirty="0" err="1"/>
              <a:t>Spagna</a:t>
            </a:r>
            <a:r>
              <a:rPr lang="en-US" dirty="0"/>
              <a:t>, Italia (</a:t>
            </a:r>
            <a:r>
              <a:rPr lang="en-US" dirty="0" err="1"/>
              <a:t>pubblico</a:t>
            </a:r>
            <a:r>
              <a:rPr lang="en-US" dirty="0"/>
              <a:t>), Germania (</a:t>
            </a:r>
            <a:r>
              <a:rPr lang="en-US" dirty="0" err="1"/>
              <a:t>pubblico</a:t>
            </a:r>
            <a:r>
              <a:rPr lang="en-US" dirty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i="1" dirty="0"/>
              <a:t>Media</a:t>
            </a:r>
            <a:r>
              <a:rPr lang="en-US" dirty="0"/>
              <a:t>: Italia (</a:t>
            </a:r>
            <a:r>
              <a:rPr lang="en-US" dirty="0" err="1"/>
              <a:t>privato</a:t>
            </a:r>
            <a:r>
              <a:rPr lang="en-US" dirty="0"/>
              <a:t>), Germania (</a:t>
            </a:r>
            <a:r>
              <a:rPr lang="en-US" dirty="0" err="1"/>
              <a:t>privato</a:t>
            </a:r>
            <a:r>
              <a:rPr lang="en-US" dirty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i="1" dirty="0" err="1"/>
              <a:t>Bassa</a:t>
            </a:r>
            <a:r>
              <a:rPr lang="en-US" dirty="0"/>
              <a:t>: </a:t>
            </a:r>
            <a:r>
              <a:rPr lang="en-US" dirty="0" err="1"/>
              <a:t>Slovacchia</a:t>
            </a:r>
            <a:r>
              <a:rPr lang="en-US" dirty="0"/>
              <a:t>, </a:t>
            </a:r>
            <a:r>
              <a:rPr lang="en-US" dirty="0" err="1"/>
              <a:t>Ungheria</a:t>
            </a:r>
            <a:endParaRPr lang="en-US" dirty="0"/>
          </a:p>
          <a:p>
            <a:pPr marL="457200" indent="-457200" algn="just">
              <a:spcAft>
                <a:spcPts val="1000"/>
              </a:spcAft>
              <a:buFont typeface="+mj-lt"/>
              <a:buAutoNum type="alphaLcParenR"/>
            </a:pP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Grado di frammentazione: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i="1" dirty="0"/>
              <a:t>Basso</a:t>
            </a:r>
            <a:r>
              <a:rPr lang="en-US" dirty="0"/>
              <a:t>: Germania, </a:t>
            </a:r>
            <a:r>
              <a:rPr lang="en-US" dirty="0" err="1"/>
              <a:t>Olanda</a:t>
            </a:r>
            <a:r>
              <a:rPr lang="en-US" dirty="0"/>
              <a:t>, Italia (</a:t>
            </a:r>
            <a:r>
              <a:rPr lang="en-US" dirty="0" err="1"/>
              <a:t>pubblico</a:t>
            </a:r>
            <a:r>
              <a:rPr lang="en-US" dirty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i="1" dirty="0"/>
              <a:t>Medio</a:t>
            </a:r>
            <a:r>
              <a:rPr lang="en-US" dirty="0"/>
              <a:t>: </a:t>
            </a:r>
            <a:r>
              <a:rPr lang="en-US" dirty="0" err="1"/>
              <a:t>Danimarca</a:t>
            </a:r>
            <a:endParaRPr lang="en-US" dirty="0"/>
          </a:p>
          <a:p>
            <a:pPr marL="457200" indent="-457200" algn="just">
              <a:buFont typeface="+mj-lt"/>
              <a:buAutoNum type="alphaLcParenR"/>
            </a:pPr>
            <a:r>
              <a:rPr lang="en-US" i="1" dirty="0"/>
              <a:t>Alto</a:t>
            </a:r>
            <a:r>
              <a:rPr lang="en-US" dirty="0"/>
              <a:t>: Italia (</a:t>
            </a:r>
            <a:r>
              <a:rPr lang="en-US" dirty="0" err="1"/>
              <a:t>privato</a:t>
            </a:r>
            <a:r>
              <a:rPr lang="en-US" dirty="0"/>
              <a:t>), </a:t>
            </a:r>
            <a:r>
              <a:rPr lang="en-US" dirty="0" err="1"/>
              <a:t>Spagna</a:t>
            </a:r>
            <a:r>
              <a:rPr lang="en-US" dirty="0"/>
              <a:t>, </a:t>
            </a:r>
            <a:r>
              <a:rPr lang="en-US" dirty="0" err="1"/>
              <a:t>Slovacchia</a:t>
            </a:r>
            <a:r>
              <a:rPr lang="en-US" dirty="0"/>
              <a:t>, </a:t>
            </a:r>
            <a:r>
              <a:rPr lang="en-US" dirty="0" err="1"/>
              <a:t>Ungheria</a:t>
            </a:r>
            <a:endParaRPr lang="en-US" dirty="0"/>
          </a:p>
          <a:p>
            <a:pPr marL="0" indent="0" algn="just">
              <a:spcAft>
                <a:spcPts val="1000"/>
              </a:spcAft>
              <a:buNone/>
            </a:pP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5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C2EBC1D-2FB0-40DB-B74A-925A960D132F}"/>
              </a:ext>
            </a:extLst>
          </p:cNvPr>
          <p:cNvSpPr/>
          <p:nvPr/>
        </p:nvSpPr>
        <p:spPr>
          <a:xfrm>
            <a:off x="0" y="-1"/>
            <a:ext cx="9144000" cy="112236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FA2455A-A5D9-4AB2-994F-FCD34ABB9810}"/>
              </a:ext>
            </a:extLst>
          </p:cNvPr>
          <p:cNvCxnSpPr/>
          <p:nvPr/>
        </p:nvCxnSpPr>
        <p:spPr>
          <a:xfrm>
            <a:off x="0" y="6482080"/>
            <a:ext cx="9144000" cy="0"/>
          </a:xfrm>
          <a:prstGeom prst="line">
            <a:avLst/>
          </a:prstGeom>
          <a:ln w="254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7">
            <a:extLst>
              <a:ext uri="{FF2B5EF4-FFF2-40B4-BE49-F238E27FC236}">
                <a16:creationId xmlns:a16="http://schemas.microsoft.com/office/drawing/2014/main" id="{CC6FDDCE-6A6C-4EA7-932D-5B4843570F2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096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bg1"/>
                </a:solidFill>
              </a:rPr>
              <a:t>LE CONDIZIONI DI LAVORO: UN QUADRO GENERALE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F6F85-DF8A-4673-90EB-04CF7A1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874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rgbClr val="008080"/>
                </a:solidFill>
              </a:rPr>
              <a:t>SPI CGIL - Roma 26 ottobre 2023</a:t>
            </a:r>
          </a:p>
        </p:txBody>
      </p:sp>
      <p:sp>
        <p:nvSpPr>
          <p:cNvPr id="2" name="Rettangolo 1"/>
          <p:cNvSpPr/>
          <p:nvPr/>
        </p:nvSpPr>
        <p:spPr>
          <a:xfrm>
            <a:off x="256032" y="1482865"/>
            <a:ext cx="87690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GB" sz="2000" dirty="0" err="1"/>
              <a:t>Nonostante</a:t>
            </a:r>
            <a:r>
              <a:rPr lang="en-GB" sz="2000" dirty="0"/>
              <a:t> le </a:t>
            </a:r>
            <a:r>
              <a:rPr lang="en-GB" sz="2000" dirty="0" err="1"/>
              <a:t>differenze</a:t>
            </a:r>
            <a:r>
              <a:rPr lang="en-GB" sz="2000" dirty="0"/>
              <a:t> </a:t>
            </a:r>
            <a:r>
              <a:rPr lang="en-GB" sz="2000" dirty="0" err="1"/>
              <a:t>nei</a:t>
            </a:r>
            <a:r>
              <a:rPr lang="en-GB" sz="2000" dirty="0"/>
              <a:t> </a:t>
            </a:r>
            <a:r>
              <a:rPr lang="en-GB" sz="2000" dirty="0" err="1"/>
              <a:t>sistemi</a:t>
            </a:r>
            <a:r>
              <a:rPr lang="en-GB" sz="2000" dirty="0"/>
              <a:t> di </a:t>
            </a:r>
            <a:r>
              <a:rPr lang="en-GB" sz="2000" dirty="0" err="1"/>
              <a:t>relazioni</a:t>
            </a:r>
            <a:r>
              <a:rPr lang="en-GB" sz="2000" dirty="0"/>
              <a:t> </a:t>
            </a:r>
            <a:r>
              <a:rPr lang="en-GB" sz="2000" dirty="0" err="1"/>
              <a:t>industriali</a:t>
            </a:r>
            <a:r>
              <a:rPr lang="en-GB" sz="2000" dirty="0"/>
              <a:t>, </a:t>
            </a:r>
            <a:r>
              <a:rPr lang="en-GB" sz="2000" b="1" dirty="0" err="1"/>
              <a:t>criticità</a:t>
            </a:r>
            <a:r>
              <a:rPr lang="en-GB" sz="2000" b="1" dirty="0"/>
              <a:t> </a:t>
            </a:r>
            <a:r>
              <a:rPr lang="en-GB" sz="2000" b="1" dirty="0" err="1"/>
              <a:t>nelle</a:t>
            </a:r>
            <a:r>
              <a:rPr lang="en-GB" sz="2000" b="1" dirty="0"/>
              <a:t> </a:t>
            </a:r>
            <a:r>
              <a:rPr lang="en-GB" sz="2000" b="1" dirty="0" err="1"/>
              <a:t>condizioni</a:t>
            </a:r>
            <a:r>
              <a:rPr lang="en-GB" sz="2000" b="1" dirty="0"/>
              <a:t> e </a:t>
            </a:r>
            <a:r>
              <a:rPr lang="en-GB" sz="2000" b="1" dirty="0" err="1"/>
              <a:t>nella</a:t>
            </a:r>
            <a:r>
              <a:rPr lang="en-GB" sz="2000" b="1" dirty="0"/>
              <a:t> </a:t>
            </a:r>
            <a:r>
              <a:rPr lang="en-GB" sz="2000" b="1" dirty="0" err="1"/>
              <a:t>qualità</a:t>
            </a:r>
            <a:r>
              <a:rPr lang="en-GB" sz="2000" b="1" dirty="0"/>
              <a:t> del </a:t>
            </a:r>
            <a:r>
              <a:rPr lang="en-GB" sz="2000" b="1" dirty="0" err="1"/>
              <a:t>lavoro</a:t>
            </a:r>
            <a:r>
              <a:rPr lang="en-GB" sz="2000" b="1" dirty="0"/>
              <a:t> </a:t>
            </a:r>
            <a:r>
              <a:rPr lang="en-GB" sz="2000" b="1" dirty="0" err="1"/>
              <a:t>sono</a:t>
            </a:r>
            <a:r>
              <a:rPr lang="en-GB" sz="2000" b="1" dirty="0"/>
              <a:t> </a:t>
            </a:r>
            <a:r>
              <a:rPr lang="en-GB" sz="2000" b="1" dirty="0" err="1"/>
              <a:t>una</a:t>
            </a:r>
            <a:r>
              <a:rPr lang="en-GB" sz="2000" b="1" dirty="0"/>
              <a:t> </a:t>
            </a:r>
            <a:r>
              <a:rPr lang="en-GB" sz="2000" b="1" dirty="0" err="1"/>
              <a:t>caratteristica</a:t>
            </a:r>
            <a:r>
              <a:rPr lang="en-GB" sz="2000" b="1" dirty="0"/>
              <a:t> </a:t>
            </a:r>
            <a:r>
              <a:rPr lang="en-GB" sz="2000" b="1" dirty="0" err="1"/>
              <a:t>trasversale</a:t>
            </a:r>
            <a:r>
              <a:rPr lang="en-GB" sz="2000" b="1" dirty="0"/>
              <a:t> a </a:t>
            </a:r>
            <a:r>
              <a:rPr lang="en-GB" sz="2000" b="1" dirty="0" err="1"/>
              <a:t>tutti</a:t>
            </a:r>
            <a:r>
              <a:rPr lang="en-GB" sz="2000" b="1" dirty="0"/>
              <a:t> i </a:t>
            </a:r>
            <a:r>
              <a:rPr lang="en-GB" sz="2000" b="1" dirty="0" err="1"/>
              <a:t>paesi</a:t>
            </a:r>
            <a:r>
              <a:rPr lang="en-GB" sz="2000" dirty="0"/>
              <a:t>:</a:t>
            </a:r>
          </a:p>
          <a:p>
            <a:pPr marL="552450" lvl="1" indent="-285750" algn="just">
              <a:buFont typeface="Wingdings" panose="05000000000000000000" pitchFamily="2" charset="2"/>
              <a:buChar char="q"/>
            </a:pPr>
            <a:r>
              <a:rPr lang="en-GB" b="1" dirty="0" err="1"/>
              <a:t>Condizioni</a:t>
            </a:r>
            <a:r>
              <a:rPr lang="en-GB" b="1" dirty="0"/>
              <a:t> di </a:t>
            </a:r>
            <a:r>
              <a:rPr lang="en-GB" b="1" dirty="0" err="1"/>
              <a:t>lavoro</a:t>
            </a:r>
            <a:r>
              <a:rPr lang="en-GB" b="1" dirty="0"/>
              <a:t> </a:t>
            </a:r>
            <a:r>
              <a:rPr lang="en-GB" b="1" dirty="0" err="1"/>
              <a:t>peggiori</a:t>
            </a:r>
            <a:r>
              <a:rPr lang="en-GB" b="1" dirty="0"/>
              <a:t>, </a:t>
            </a:r>
            <a:r>
              <a:rPr lang="en-GB" b="1" dirty="0" err="1"/>
              <a:t>soprattutto</a:t>
            </a:r>
            <a:r>
              <a:rPr lang="en-GB" b="1" dirty="0"/>
              <a:t> in termini </a:t>
            </a:r>
            <a:r>
              <a:rPr lang="en-GB" b="1" dirty="0" err="1"/>
              <a:t>salariali</a:t>
            </a:r>
            <a:r>
              <a:rPr lang="en-GB" dirty="0"/>
              <a:t>, </a:t>
            </a:r>
            <a:r>
              <a:rPr lang="en-GB" dirty="0" err="1"/>
              <a:t>rispetto</a:t>
            </a:r>
            <a:r>
              <a:rPr lang="en-GB" dirty="0"/>
              <a:t> ad </a:t>
            </a:r>
            <a:r>
              <a:rPr lang="en-GB" dirty="0" err="1"/>
              <a:t>altri</a:t>
            </a:r>
            <a:r>
              <a:rPr lang="en-GB" dirty="0"/>
              <a:t> </a:t>
            </a:r>
            <a:r>
              <a:rPr lang="en-GB" dirty="0" err="1"/>
              <a:t>settori</a:t>
            </a:r>
            <a:r>
              <a:rPr lang="en-GB" dirty="0"/>
              <a:t> della cura  (</a:t>
            </a:r>
            <a:r>
              <a:rPr lang="en-GB" dirty="0" err="1"/>
              <a:t>sanità</a:t>
            </a:r>
            <a:r>
              <a:rPr lang="en-GB" dirty="0"/>
              <a:t>), </a:t>
            </a:r>
            <a:r>
              <a:rPr lang="en-GB" dirty="0" err="1"/>
              <a:t>anche</a:t>
            </a:r>
            <a:r>
              <a:rPr lang="en-GB" dirty="0"/>
              <a:t> a </a:t>
            </a:r>
            <a:r>
              <a:rPr lang="en-GB" dirty="0" err="1"/>
              <a:t>parità</a:t>
            </a:r>
            <a:r>
              <a:rPr lang="en-GB" dirty="0"/>
              <a:t> di </a:t>
            </a:r>
            <a:r>
              <a:rPr lang="en-GB" dirty="0" err="1"/>
              <a:t>profilo</a:t>
            </a:r>
            <a:r>
              <a:rPr lang="en-GB" dirty="0"/>
              <a:t> </a:t>
            </a:r>
            <a:r>
              <a:rPr lang="en-GB" dirty="0" err="1"/>
              <a:t>professionale</a:t>
            </a:r>
            <a:r>
              <a:rPr lang="en-GB" dirty="0"/>
              <a:t> (</a:t>
            </a:r>
            <a:r>
              <a:rPr lang="en-GB" dirty="0" err="1"/>
              <a:t>infermieri</a:t>
            </a:r>
            <a:r>
              <a:rPr lang="en-GB" dirty="0"/>
              <a:t>/e)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dirty="0" err="1"/>
              <a:t>Eurofound</a:t>
            </a:r>
            <a:r>
              <a:rPr lang="en-US" dirty="0"/>
              <a:t> (2020): </a:t>
            </a:r>
            <a:r>
              <a:rPr lang="en-US" dirty="0" err="1"/>
              <a:t>indicatori</a:t>
            </a:r>
            <a:r>
              <a:rPr lang="en-US" dirty="0"/>
              <a:t> della </a:t>
            </a:r>
            <a:r>
              <a:rPr lang="en-US" dirty="0" err="1"/>
              <a:t>qualità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 (</a:t>
            </a:r>
            <a:r>
              <a:rPr lang="en-US" dirty="0" err="1"/>
              <a:t>intensità</a:t>
            </a:r>
            <a:r>
              <a:rPr lang="en-US" dirty="0"/>
              <a:t>, </a:t>
            </a:r>
            <a:r>
              <a:rPr lang="en-US" dirty="0" err="1"/>
              <a:t>salari</a:t>
            </a:r>
            <a:r>
              <a:rPr lang="en-US" dirty="0"/>
              <a:t>, </a:t>
            </a:r>
            <a:r>
              <a:rPr lang="en-US" dirty="0" err="1"/>
              <a:t>contesto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, tempi di </a:t>
            </a:r>
            <a:r>
              <a:rPr lang="en-US" dirty="0" err="1"/>
              <a:t>lavoro</a:t>
            </a:r>
            <a:r>
              <a:rPr lang="en-US" dirty="0"/>
              <a:t>) </a:t>
            </a:r>
            <a:r>
              <a:rPr lang="en-US" dirty="0" err="1"/>
              <a:t>peggiori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a </a:t>
            </a:r>
            <a:r>
              <a:rPr lang="en-US" dirty="0" err="1"/>
              <a:t>sanità</a:t>
            </a:r>
            <a:endParaRPr lang="en-GB" dirty="0"/>
          </a:p>
          <a:p>
            <a:pPr marL="552450" lvl="1" indent="-28575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b="1" dirty="0" err="1"/>
              <a:t>Diffusione</a:t>
            </a:r>
            <a:r>
              <a:rPr lang="en-GB" b="1" dirty="0"/>
              <a:t> del part-time (</a:t>
            </a:r>
            <a:r>
              <a:rPr lang="en-GB" b="1" dirty="0" err="1"/>
              <a:t>involontario</a:t>
            </a:r>
            <a:r>
              <a:rPr lang="en-GB" b="1" dirty="0"/>
              <a:t>)</a:t>
            </a:r>
            <a:endParaRPr lang="en-GB" dirty="0"/>
          </a:p>
          <a:p>
            <a:pPr marL="552450" lvl="1" indent="-28575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b="1" dirty="0" err="1"/>
              <a:t>Diffusione</a:t>
            </a:r>
            <a:r>
              <a:rPr lang="en-US" b="1" dirty="0"/>
              <a:t> di </a:t>
            </a:r>
            <a:r>
              <a:rPr lang="en-US" b="1" dirty="0" err="1"/>
              <a:t>contratti</a:t>
            </a:r>
            <a:r>
              <a:rPr lang="en-US" b="1" dirty="0"/>
              <a:t> di </a:t>
            </a:r>
            <a:r>
              <a:rPr lang="en-US" b="1" dirty="0" err="1"/>
              <a:t>lavoro</a:t>
            </a:r>
            <a:r>
              <a:rPr lang="en-US" b="1" dirty="0"/>
              <a:t> non-standard</a:t>
            </a:r>
            <a:endParaRPr lang="en-US" dirty="0"/>
          </a:p>
          <a:p>
            <a:pPr marL="552450" lvl="1" indent="-28575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dirty="0" err="1"/>
              <a:t>Crescente</a:t>
            </a:r>
            <a:r>
              <a:rPr lang="en-GB" dirty="0"/>
              <a:t> </a:t>
            </a:r>
            <a:r>
              <a:rPr lang="en-GB" b="1" dirty="0"/>
              <a:t>“</a:t>
            </a:r>
            <a:r>
              <a:rPr lang="en-GB" b="1" dirty="0" err="1"/>
              <a:t>privatizzazione</a:t>
            </a:r>
            <a:r>
              <a:rPr lang="en-GB" b="1" dirty="0"/>
              <a:t>” </a:t>
            </a:r>
            <a:r>
              <a:rPr lang="en-GB" dirty="0"/>
              <a:t>dei </a:t>
            </a:r>
            <a:r>
              <a:rPr lang="en-GB" dirty="0" err="1"/>
              <a:t>gestori</a:t>
            </a:r>
            <a:r>
              <a:rPr lang="en-GB" dirty="0"/>
              <a:t> </a:t>
            </a:r>
            <a:r>
              <a:rPr lang="en-GB" dirty="0" err="1"/>
              <a:t>impegnati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settore</a:t>
            </a:r>
            <a:r>
              <a:rPr lang="en-GB" dirty="0"/>
              <a:t> </a:t>
            </a:r>
          </a:p>
          <a:p>
            <a:pPr marL="552450" lvl="1" indent="-28575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dirty="0" err="1"/>
              <a:t>Crescente</a:t>
            </a:r>
            <a:r>
              <a:rPr lang="en-GB" dirty="0"/>
              <a:t> </a:t>
            </a:r>
            <a:r>
              <a:rPr lang="en-GB" dirty="0" err="1"/>
              <a:t>diffusione</a:t>
            </a:r>
            <a:r>
              <a:rPr lang="en-GB" dirty="0"/>
              <a:t> di “</a:t>
            </a:r>
            <a:r>
              <a:rPr lang="en-GB" b="1" dirty="0" err="1"/>
              <a:t>assistenti</a:t>
            </a:r>
            <a:r>
              <a:rPr lang="en-GB" b="1" dirty="0"/>
              <a:t> </a:t>
            </a:r>
            <a:r>
              <a:rPr lang="en-GB" b="1" dirty="0" err="1"/>
              <a:t>familiari</a:t>
            </a:r>
            <a:r>
              <a:rPr lang="en-GB" b="1" dirty="0"/>
              <a:t>” </a:t>
            </a:r>
            <a:r>
              <a:rPr lang="en-GB" b="1" dirty="0" err="1"/>
              <a:t>individuali</a:t>
            </a:r>
            <a:r>
              <a:rPr lang="en-GB" b="1" dirty="0"/>
              <a:t> e di un “</a:t>
            </a:r>
            <a:r>
              <a:rPr lang="en-GB" b="1" dirty="0" err="1"/>
              <a:t>mercato</a:t>
            </a:r>
            <a:r>
              <a:rPr lang="en-GB" b="1" dirty="0"/>
              <a:t> </a:t>
            </a:r>
            <a:r>
              <a:rPr lang="en-GB" b="1" dirty="0" err="1"/>
              <a:t>grigio</a:t>
            </a:r>
            <a:r>
              <a:rPr lang="en-GB" b="1" dirty="0"/>
              <a:t> della cura”</a:t>
            </a:r>
            <a:r>
              <a:rPr lang="en-GB" dirty="0"/>
              <a:t> (non solo in Italia; per Centro-Est Europa </a:t>
            </a:r>
            <a:r>
              <a:rPr lang="en-GB" dirty="0" err="1"/>
              <a:t>problema</a:t>
            </a:r>
            <a:r>
              <a:rPr lang="en-GB" dirty="0"/>
              <a:t> </a:t>
            </a:r>
            <a:r>
              <a:rPr lang="en-GB" dirty="0" err="1"/>
              <a:t>opposto</a:t>
            </a:r>
            <a:r>
              <a:rPr lang="en-GB" dirty="0"/>
              <a:t> di </a:t>
            </a:r>
            <a:r>
              <a:rPr lang="en-GB" dirty="0" err="1"/>
              <a:t>fuga</a:t>
            </a:r>
            <a:r>
              <a:rPr lang="en-GB" dirty="0"/>
              <a:t> dei </a:t>
            </a:r>
            <a:r>
              <a:rPr lang="en-GB" dirty="0" err="1"/>
              <a:t>lavoratori</a:t>
            </a:r>
            <a:r>
              <a:rPr lang="en-GB" dirty="0"/>
              <a:t> verso </a:t>
            </a:r>
            <a:r>
              <a:rPr lang="en-GB" dirty="0" err="1"/>
              <a:t>paesi</a:t>
            </a:r>
            <a:r>
              <a:rPr lang="en-GB" dirty="0"/>
              <a:t> </a:t>
            </a:r>
            <a:r>
              <a:rPr lang="en-GB" dirty="0" err="1"/>
              <a:t>occidentali</a:t>
            </a:r>
            <a:r>
              <a:rPr lang="en-GB"/>
              <a:t>)</a:t>
            </a:r>
            <a:endParaRPr lang="en-GB" b="1" dirty="0"/>
          </a:p>
          <a:p>
            <a:pPr marL="552450" lvl="1" indent="-28575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b="1" dirty="0" err="1"/>
              <a:t>Risultato</a:t>
            </a:r>
            <a:r>
              <a:rPr lang="en-GB" b="1" dirty="0"/>
              <a:t>: </a:t>
            </a:r>
            <a:r>
              <a:rPr lang="en-GB" b="1" dirty="0" err="1"/>
              <a:t>scarsità</a:t>
            </a:r>
            <a:r>
              <a:rPr lang="en-GB" b="1" dirty="0"/>
              <a:t> di </a:t>
            </a:r>
            <a:r>
              <a:rPr lang="en-GB" b="1" dirty="0" err="1"/>
              <a:t>manodopera</a:t>
            </a:r>
            <a:r>
              <a:rPr lang="en-GB" dirty="0"/>
              <a:t>, </a:t>
            </a:r>
            <a:r>
              <a:rPr lang="en-GB" dirty="0" err="1"/>
              <a:t>legata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scarsa</a:t>
            </a:r>
            <a:r>
              <a:rPr lang="en-GB" dirty="0"/>
              <a:t> </a:t>
            </a:r>
            <a:r>
              <a:rPr lang="en-GB" dirty="0" err="1"/>
              <a:t>attrattività</a:t>
            </a:r>
            <a:r>
              <a:rPr lang="en-GB" dirty="0"/>
              <a:t> del </a:t>
            </a:r>
            <a:r>
              <a:rPr lang="en-GB" dirty="0" err="1"/>
              <a:t>settore</a:t>
            </a:r>
            <a:r>
              <a:rPr lang="en-GB" dirty="0"/>
              <a:t> per via delle </a:t>
            </a:r>
            <a:r>
              <a:rPr lang="en-GB" dirty="0" err="1"/>
              <a:t>condizioni</a:t>
            </a:r>
            <a:r>
              <a:rPr lang="en-GB" dirty="0"/>
              <a:t> di </a:t>
            </a:r>
            <a:r>
              <a:rPr lang="en-GB" dirty="0" err="1"/>
              <a:t>lavoro</a:t>
            </a:r>
            <a:endParaRPr lang="en-GB" dirty="0"/>
          </a:p>
          <a:p>
            <a:pPr marL="552450" lvl="1" indent="-28575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8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919</TotalTime>
  <Words>1489</Words>
  <Application>Microsoft Office PowerPoint</Application>
  <PresentationFormat>Presentazione su schermo (4:3)</PresentationFormat>
  <Paragraphs>325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Times New Roman</vt:lpstr>
      <vt:lpstr>Trebuchet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Mori</dc:creator>
  <cp:lastModifiedBy>Campanelli Manuela</cp:lastModifiedBy>
  <cp:revision>44</cp:revision>
  <dcterms:created xsi:type="dcterms:W3CDTF">2023-10-22T07:57:47Z</dcterms:created>
  <dcterms:modified xsi:type="dcterms:W3CDTF">2023-11-07T10:19:18Z</dcterms:modified>
</cp:coreProperties>
</file>