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7" r:id="rId3"/>
    <p:sldId id="992" r:id="rId4"/>
    <p:sldId id="990" r:id="rId5"/>
    <p:sldId id="991" r:id="rId6"/>
    <p:sldId id="910" r:id="rId7"/>
    <p:sldId id="912" r:id="rId8"/>
    <p:sldId id="945" r:id="rId9"/>
    <p:sldId id="978" r:id="rId10"/>
    <p:sldId id="980" r:id="rId11"/>
    <p:sldId id="979" r:id="rId12"/>
    <p:sldId id="981" r:id="rId13"/>
    <p:sldId id="965" r:id="rId14"/>
    <p:sldId id="931" r:id="rId15"/>
    <p:sldId id="982" r:id="rId16"/>
    <p:sldId id="972" r:id="rId17"/>
    <p:sldId id="974" r:id="rId18"/>
    <p:sldId id="973" r:id="rId19"/>
    <p:sldId id="975" r:id="rId20"/>
    <p:sldId id="988" r:id="rId21"/>
    <p:sldId id="940" r:id="rId22"/>
  </p:sldIdLst>
  <p:sldSz cx="9144000" cy="6858000" type="screen4x3"/>
  <p:notesSz cx="6858000" cy="99790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r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00"/>
    <a:srgbClr val="FF9900"/>
    <a:srgbClr val="CC0000"/>
    <a:srgbClr val="996600"/>
    <a:srgbClr val="DDDDDD"/>
    <a:srgbClr val="FFFF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700" autoAdjust="0"/>
  </p:normalViewPr>
  <p:slideViewPr>
    <p:cSldViewPr>
      <p:cViewPr varScale="1">
        <p:scale>
          <a:sx n="76" d="100"/>
          <a:sy n="76" d="100"/>
        </p:scale>
        <p:origin x="13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38"/>
    </p:cViewPr>
  </p:sorterViewPr>
  <p:notesViewPr>
    <p:cSldViewPr>
      <p:cViewPr varScale="1">
        <p:scale>
          <a:sx n="79" d="100"/>
          <a:sy n="79" d="100"/>
        </p:scale>
        <p:origin x="-1446" y="-108"/>
      </p:cViewPr>
      <p:guideLst>
        <p:guide orient="horz" pos="31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3BAF68E-54E5-5DD4-D6CB-53B6955A9C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42E229E-353B-00F0-3DED-CFBFA56F27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05F88C6B-4921-61E9-6C26-9D26495EBB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7375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56DA3CD6-0B26-482F-45A4-F540454FFEF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77375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pPr>
              <a:defRPr/>
            </a:pPr>
            <a:fld id="{87768D17-B46B-43C1-BE75-1C737BE57B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15:19.52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33:46.8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0 128,'7'0,"9"-14,9-11,7-2,11 4,47 6,22 6,-2 5,-12 3,-17 2,-14 1,-19 8,-11 17,-5 10,7 6,2-4,2-7,0-10,0-8,-1-6,0-4,-1-3,-7-7,-3-3,0-6,-4-8,-1-5,2 1,4 7,9 6,6 6,7 5,2 10,5 11,-7 10,-7 7,-4 12,-10-2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33:48.6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34:07.76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34:19.33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34:52.1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1:30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1:31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14:09.10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1 208,'7'0,"8"0,8-7,8-3,-2-5,-1-1,-3-5,0-5,3 2,2-2,3 3,3 6,2 5,1 6,0 3,-1 2,2 8,-1 10,0 9,-7 7,-8 4,-3-4,-3 0,-7 0,3-5,-1 0,-3 0,-4 4,-2-3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14:15.25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1 448,'6'0,"9"-14,2-11,12-16,7-7,3-8,2-3,2 9,-8 6,-3 12,7 3,16 7,5 8,-1 5,-4 5,3 10,-3 3,-4 1,-4-2,-11 5,-3 0,-3 12,2 0,2-3,0 2,-4 3,-1-2,-5 0,-8 4,-5 3,1 3,5 10,1 3,-5-5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15:11.0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0 166,'1'-1,"-1"-1,1 1,-1-1,1 1,0-1,-1 1,1 0,0-1,0 1,0 0,0 0,0 0,0 0,0 0,0 0,0 0,0 0,1 0,-1 0,0 1,3-2,38-16,-23 11,25-13,-1 1,1 3,1 1,0 3,1 1,1 3,-1 1,57 1,-12 6,-17-1,111 14,-139-4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15:14.5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0,'3432'0,"-3389"0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1:30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24575,'100'2'0,"108"-5"0,-184 0 0,42-13 0,-46 11 0,2 0 0,27-3 0,-41 8 0,0 0 0,-1 0 0,1 1 0,0 0 0,-1 0 0,1 1 0,0 0 0,0 0 0,-2 1 0,11 5 0,-3-1-97,-2 1-1,2 0 1,-3 1-1,2 0 1,-2 1-1,1 0 1,-2 1-1,0 0 1,0 1-1,-1 0 1,0 0-1,-1 2 0,13 25 1,-3 9-6729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1:33:42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87,'0'-7,"6"-9,17-2,11 2,13 4,6 4,1 4,-3 1,-2 3,-4 7,-1 9,-3 3,0 11,-1 1,0-5,0-7,0-7,0-5,0-4,0-2,0-2,0 0,0-1,1-6,-8-9,-2-8,1 0,2-3,1 4,2 6,2 5,1 6,0 4,1 2,-8 8,-1 10,-7 9,-1 0,-4 2,1 4,-2 2,-6 4,-4-6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1FC1009-04F2-189B-A662-45E0F9F533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FD73F41-1F2F-2F5E-D8E8-09FFAF3094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36636EC-B49E-3B3E-181F-091F6BE25EC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4984750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A8E171F-924C-72AB-DEEC-8825192D7A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0275"/>
            <a:ext cx="54864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D9C1625-32AA-F8EB-16C3-561AE4D098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7375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745CB0C-3F34-3586-25EC-2E65E31DF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77375"/>
            <a:ext cx="29733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3" tIns="46017" rIns="92033" bIns="4601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pPr>
              <a:defRPr/>
            </a:pPr>
            <a:fld id="{2533FA33-7043-4791-B81B-D3BD5151DD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8C0EAAD-CC10-0D6A-E0A4-8C300D962B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68375" y="785813"/>
            <a:ext cx="4922838" cy="36925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CC80937-C823-8641-5593-3D2A681CC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714875"/>
            <a:ext cx="5032375" cy="4481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735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2400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090737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98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0141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8746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8519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587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7401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35538" y="908050"/>
            <a:ext cx="37401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0502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1008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55680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B79480F-B0D1-45FD-13AD-15D6909B28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31913" y="6381750"/>
            <a:ext cx="7343775" cy="2873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CAF0B637-AFB1-161C-28C8-65A4641057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75750" y="6991350"/>
            <a:ext cx="23495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solidFill>
                  <a:schemeClr val="bg2"/>
                </a:solidFill>
                <a:latin typeface="Futura Std Book"/>
              </a:rPr>
              <a:t>2</a:t>
            </a:r>
          </a:p>
        </p:txBody>
      </p:sp>
      <p:sp>
        <p:nvSpPr>
          <p:cNvPr id="4" name="Line 31">
            <a:extLst>
              <a:ext uri="{FF2B5EF4-FFF2-40B4-BE49-F238E27FC236}">
                <a16:creationId xmlns:a16="http://schemas.microsoft.com/office/drawing/2014/main" id="{12B7F929-6EBC-3B99-2A59-62AEB0E2619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27088" y="765175"/>
            <a:ext cx="78867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Text Box 35">
            <a:extLst>
              <a:ext uri="{FF2B5EF4-FFF2-40B4-BE49-F238E27FC236}">
                <a16:creationId xmlns:a16="http://schemas.microsoft.com/office/drawing/2014/main" id="{C9D38B19-2B0B-6FBB-B6A8-E7F0845654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3775" y="64897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D59B600C-E122-4ED4-9CF2-52433079E9F4}" type="slidenum">
              <a:rPr lang="it-IT" altLang="it-IT" sz="1200" b="1" smtClean="0">
                <a:solidFill>
                  <a:srgbClr val="CC0000"/>
                </a:solidFill>
                <a:latin typeface="Futura Std Book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200" b="1">
              <a:solidFill>
                <a:srgbClr val="CC0000"/>
              </a:solidFill>
              <a:latin typeface="Futura Std Book"/>
            </a:endParaRPr>
          </a:p>
        </p:txBody>
      </p:sp>
      <p:graphicFrame>
        <p:nvGraphicFramePr>
          <p:cNvPr id="6" name="Object 40">
            <a:extLst>
              <a:ext uri="{FF2B5EF4-FFF2-40B4-BE49-F238E27FC236}">
                <a16:creationId xmlns:a16="http://schemas.microsoft.com/office/drawing/2014/main" id="{69CDC290-7C6A-4C4F-B96D-FDD17176AE6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250825" y="188913"/>
          <a:ext cx="6540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" r:id="rId2" imgW="835179" imgH="782288" progId="Word.Picture.8">
                  <p:embed/>
                </p:oleObj>
              </mc:Choice>
              <mc:Fallback>
                <p:oleObj name="Immagine" r:id="rId2" imgW="835179" imgH="782288" progId="Word.Picture.8">
                  <p:embed/>
                  <p:pic>
                    <p:nvPicPr>
                      <p:cNvPr id="3078" name="Object 40">
                        <a:extLst>
                          <a:ext uri="{FF2B5EF4-FFF2-40B4-BE49-F238E27FC236}">
                            <a16:creationId xmlns:a16="http://schemas.microsoft.com/office/drawing/2014/main" id="{33F814FB-7F07-A7CA-4FA4-9A32DACDC6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8913"/>
                        <a:ext cx="6540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>
            <a:extLst>
              <a:ext uri="{FF2B5EF4-FFF2-40B4-BE49-F238E27FC236}">
                <a16:creationId xmlns:a16="http://schemas.microsoft.com/office/drawing/2014/main" id="{FC64EB29-DC3A-9723-7DE6-1436DD2414CC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165850"/>
          <a:ext cx="11239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400000" imgH="3933333" progId="">
                  <p:embed/>
                </p:oleObj>
              </mc:Choice>
              <mc:Fallback>
                <p:oleObj r:id="rId4" imgW="7400000" imgH="3933333" progId="">
                  <p:embed/>
                  <p:pic>
                    <p:nvPicPr>
                      <p:cNvPr id="3079" name="Object 19">
                        <a:extLst>
                          <a:ext uri="{FF2B5EF4-FFF2-40B4-BE49-F238E27FC236}">
                            <a16:creationId xmlns:a16="http://schemas.microsoft.com/office/drawing/2014/main" id="{4A027C60-5024-0A83-449F-E7900AC91E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850"/>
                        <a:ext cx="11239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350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6575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17097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92515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8647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67513" y="150813"/>
            <a:ext cx="1908175" cy="5975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42988" y="150813"/>
            <a:ext cx="5572125" cy="59753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3472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8051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8210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9503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7421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4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574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9421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DF3984-BD08-23AE-F642-AD4F54345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36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12F7B6-FC1A-EA27-47F2-5D67F9C0B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50813"/>
            <a:ext cx="76327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A00AA0-17DD-8E08-395C-C7840853D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6327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</p:txBody>
      </p:sp>
      <p:sp>
        <p:nvSpPr>
          <p:cNvPr id="2052" name="Rectangle 9">
            <a:extLst>
              <a:ext uri="{FF2B5EF4-FFF2-40B4-BE49-F238E27FC236}">
                <a16:creationId xmlns:a16="http://schemas.microsoft.com/office/drawing/2014/main" id="{A3EBC0B9-FA23-C5A1-74F7-059F14B713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31913" y="6381750"/>
            <a:ext cx="7343775" cy="28733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053" name="Rectangle 13">
            <a:extLst>
              <a:ext uri="{FF2B5EF4-FFF2-40B4-BE49-F238E27FC236}">
                <a16:creationId xmlns:a16="http://schemas.microsoft.com/office/drawing/2014/main" id="{E7B4F8BB-C096-9E60-313C-BBCEBBF9BB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75750" y="6991350"/>
            <a:ext cx="23495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800">
                <a:solidFill>
                  <a:schemeClr val="bg2"/>
                </a:solidFill>
                <a:latin typeface="Futura Std Book"/>
              </a:rPr>
              <a:t>2</a:t>
            </a:r>
          </a:p>
        </p:txBody>
      </p:sp>
      <p:sp>
        <p:nvSpPr>
          <p:cNvPr id="2054" name="Line 31">
            <a:extLst>
              <a:ext uri="{FF2B5EF4-FFF2-40B4-BE49-F238E27FC236}">
                <a16:creationId xmlns:a16="http://schemas.microsoft.com/office/drawing/2014/main" id="{535E981E-BB95-D1FD-15E3-DAD768BD989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27088" y="765175"/>
            <a:ext cx="78867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59" name="Text Box 35">
            <a:extLst>
              <a:ext uri="{FF2B5EF4-FFF2-40B4-BE49-F238E27FC236}">
                <a16:creationId xmlns:a16="http://schemas.microsoft.com/office/drawing/2014/main" id="{CCAECB55-D33E-A93A-04F0-1E4CC2A7D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3775" y="64897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10DC27C7-B446-413C-9115-D65BF6A2A367}" type="slidenum">
              <a:rPr lang="it-IT" altLang="it-IT" sz="1200" b="1" smtClean="0">
                <a:solidFill>
                  <a:srgbClr val="CC0000"/>
                </a:solidFill>
                <a:latin typeface="Futura Std Book"/>
              </a:rPr>
              <a:pPr algn="r" eaLnBrk="1" hangingPunct="1">
                <a:spcBef>
                  <a:spcPct val="50000"/>
                </a:spcBef>
                <a:defRPr/>
              </a:pPr>
              <a:t>‹N›</a:t>
            </a:fld>
            <a:endParaRPr lang="it-IT" altLang="it-IT" sz="1200" b="1">
              <a:solidFill>
                <a:srgbClr val="CC0000"/>
              </a:solidFill>
              <a:latin typeface="Futura Std Book"/>
            </a:endParaRPr>
          </a:p>
        </p:txBody>
      </p:sp>
      <p:graphicFrame>
        <p:nvGraphicFramePr>
          <p:cNvPr id="2056" name="Object 19">
            <a:extLst>
              <a:ext uri="{FF2B5EF4-FFF2-40B4-BE49-F238E27FC236}">
                <a16:creationId xmlns:a16="http://schemas.microsoft.com/office/drawing/2014/main" id="{FDA873E3-69F3-29B7-A32C-0BEA2D7BC33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6165850"/>
          <a:ext cx="11239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7400000" imgH="3933333" progId="">
                  <p:embed/>
                </p:oleObj>
              </mc:Choice>
              <mc:Fallback>
                <p:oleObj r:id="rId13" imgW="7400000" imgH="3933333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65850"/>
                        <a:ext cx="11239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2">
            <a:extLst>
              <a:ext uri="{FF2B5EF4-FFF2-40B4-BE49-F238E27FC236}">
                <a16:creationId xmlns:a16="http://schemas.microsoft.com/office/drawing/2014/main" id="{92528E09-47BD-00BE-6E0B-0C68BE67C1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69863"/>
            <a:ext cx="1123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6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utura Std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utura Std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utura Std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utura Std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utura Std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utura Std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utura Std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utura Std Book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009650" indent="-466725" algn="l" rtl="0" eaLnBrk="0" fontAlgn="base" hangingPunct="0">
        <a:spcBef>
          <a:spcPct val="50000"/>
        </a:spcBef>
        <a:spcAft>
          <a:spcPct val="30000"/>
        </a:spcAft>
        <a:buClr>
          <a:srgbClr val="CC0000"/>
        </a:buClr>
        <a:buFont typeface="Arial" panose="020B0604020202020204" pitchFamily="34" charset="0"/>
        <a:buChar char="&gt;"/>
        <a:defRPr sz="1600">
          <a:solidFill>
            <a:schemeClr val="tx1"/>
          </a:solidFill>
          <a:latin typeface="Arial" charset="0"/>
        </a:defRPr>
      </a:lvl2pPr>
      <a:lvl3pPr marL="1438275" indent="-249238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charset="0"/>
        </a:defRPr>
      </a:lvl3pPr>
      <a:lvl4pPr marL="1846263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Arial" charset="0"/>
        </a:defRPr>
      </a:lvl4pPr>
      <a:lvl5pPr marL="225425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Arial" charset="0"/>
        </a:defRPr>
      </a:lvl5pPr>
      <a:lvl6pPr marL="271145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Arial" charset="0"/>
        </a:defRPr>
      </a:lvl6pPr>
      <a:lvl7pPr marL="316865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Arial" charset="0"/>
        </a:defRPr>
      </a:lvl7pPr>
      <a:lvl8pPr marL="362585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Arial" charset="0"/>
        </a:defRPr>
      </a:lvl8pPr>
      <a:lvl9pPr marL="408305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Arial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24" Type="http://schemas.openxmlformats.org/officeDocument/2006/relationships/customXml" Target="../ink/ink12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10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>
            <a:extLst>
              <a:ext uri="{FF2B5EF4-FFF2-40B4-BE49-F238E27FC236}">
                <a16:creationId xmlns:a16="http://schemas.microsoft.com/office/drawing/2014/main" id="{D29C909F-7FB2-BF18-B4D4-BF089C2C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2708275"/>
            <a:ext cx="510222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utura Std Book" pitchFamily="34" charset="0"/>
              </a:defRPr>
            </a:lvl1pPr>
            <a:lvl2pPr marL="742950" indent="-285750">
              <a:spcBef>
                <a:spcPct val="50000"/>
              </a:spcBef>
              <a:spcAft>
                <a:spcPct val="30000"/>
              </a:spcAft>
              <a:buClr>
                <a:srgbClr val="CC0000"/>
              </a:buClr>
              <a:buFont typeface="Arial" panose="020B0604020202020204" pitchFamily="34" charset="0"/>
              <a:buChar char="&gt;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>
                <a:latin typeface="Arial" panose="020B0604020202020204" pitchFamily="34" charset="0"/>
                <a:cs typeface="Arial" panose="020B0604020202020204" pitchFamily="34" charset="0"/>
              </a:rPr>
              <a:t>  PNRR e </a:t>
            </a:r>
          </a:p>
          <a:p>
            <a:pPr algn="ctr" eaLnBrk="1" hangingPunct="1"/>
            <a:r>
              <a:rPr lang="it-IT" altLang="it-IT" sz="4400">
                <a:latin typeface="Arial" panose="020B0604020202020204" pitchFamily="34" charset="0"/>
                <a:cs typeface="Arial" panose="020B0604020202020204" pitchFamily="34" charset="0"/>
              </a:rPr>
              <a:t>Politiche Sanitarie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/>
              <a:t>   </a:t>
            </a:r>
            <a:endParaRPr lang="it-IT" altLang="it-IT" sz="2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      Nerina Dirindin</a:t>
            </a:r>
          </a:p>
        </p:txBody>
      </p:sp>
      <p:sp>
        <p:nvSpPr>
          <p:cNvPr id="6147" name="Text Box 17">
            <a:extLst>
              <a:ext uri="{FF2B5EF4-FFF2-40B4-BE49-F238E27FC236}">
                <a16:creationId xmlns:a16="http://schemas.microsoft.com/office/drawing/2014/main" id="{175B0BDC-8F18-FF94-B251-E3B711F6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6265863"/>
            <a:ext cx="554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utura Std Book" pitchFamily="34" charset="0"/>
              </a:defRPr>
            </a:lvl1pPr>
            <a:lvl2pPr marL="742950" indent="-285750">
              <a:spcBef>
                <a:spcPct val="50000"/>
              </a:spcBef>
              <a:spcAft>
                <a:spcPct val="30000"/>
              </a:spcAft>
              <a:buClr>
                <a:srgbClr val="CC0000"/>
              </a:buClr>
              <a:buFont typeface="Arial" panose="020B0604020202020204" pitchFamily="34" charset="0"/>
              <a:buChar char="&gt;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Roma, 9 novembre 2023 </a:t>
            </a:r>
          </a:p>
        </p:txBody>
      </p:sp>
      <p:sp>
        <p:nvSpPr>
          <p:cNvPr id="6148" name="Rectangle 18">
            <a:extLst>
              <a:ext uri="{FF2B5EF4-FFF2-40B4-BE49-F238E27FC236}">
                <a16:creationId xmlns:a16="http://schemas.microsoft.com/office/drawing/2014/main" id="{E12D8217-CAA0-8632-63F6-28FB3FCA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1292225"/>
            <a:ext cx="1841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tabLst>
                <a:tab pos="914400" algn="l"/>
              </a:tabLst>
              <a:defRPr sz="1600" b="1">
                <a:solidFill>
                  <a:schemeClr val="tx1"/>
                </a:solidFill>
                <a:latin typeface="Futura Std Book" pitchFamily="34" charset="0"/>
              </a:defRPr>
            </a:lvl1pPr>
            <a:lvl2pPr marL="742950" indent="-285750">
              <a:spcBef>
                <a:spcPct val="50000"/>
              </a:spcBef>
              <a:spcAft>
                <a:spcPct val="30000"/>
              </a:spcAft>
              <a:buClr>
                <a:srgbClr val="CC0000"/>
              </a:buClr>
              <a:buFont typeface="Arial" panose="020B0604020202020204" pitchFamily="34" charset="0"/>
              <a:buChar char="&gt;"/>
              <a:tabLst>
                <a:tab pos="914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</a:tabLs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i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 b="0">
              <a:latin typeface="Arial" panose="020B0604020202020204" pitchFamily="34" charset="0"/>
            </a:endParaRPr>
          </a:p>
        </p:txBody>
      </p:sp>
      <p:sp>
        <p:nvSpPr>
          <p:cNvPr id="6149" name="Rectangle 20">
            <a:extLst>
              <a:ext uri="{FF2B5EF4-FFF2-40B4-BE49-F238E27FC236}">
                <a16:creationId xmlns:a16="http://schemas.microsoft.com/office/drawing/2014/main" id="{99FC0C4B-7C68-7FAB-F033-8C8707FD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utura Std Book" pitchFamily="34" charset="0"/>
              </a:defRPr>
            </a:lvl1pPr>
            <a:lvl2pPr marL="742950" indent="-285750">
              <a:spcBef>
                <a:spcPct val="50000"/>
              </a:spcBef>
              <a:spcAft>
                <a:spcPct val="30000"/>
              </a:spcAft>
              <a:buClr>
                <a:srgbClr val="CC0000"/>
              </a:buClr>
              <a:buFont typeface="Arial" panose="020B0604020202020204" pitchFamily="34" charset="0"/>
              <a:buChar char="&gt;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0">
              <a:latin typeface="Arial" panose="020B0604020202020204" pitchFamily="34" charset="0"/>
            </a:endParaRPr>
          </a:p>
        </p:txBody>
      </p:sp>
      <p:pic>
        <p:nvPicPr>
          <p:cNvPr id="6150" name="Immagine 2">
            <a:extLst>
              <a:ext uri="{FF2B5EF4-FFF2-40B4-BE49-F238E27FC236}">
                <a16:creationId xmlns:a16="http://schemas.microsoft.com/office/drawing/2014/main" id="{8A12A609-93AE-E86B-A9AB-56EDA523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185102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magine 2">
            <a:extLst>
              <a:ext uri="{FF2B5EF4-FFF2-40B4-BE49-F238E27FC236}">
                <a16:creationId xmlns:a16="http://schemas.microsoft.com/office/drawing/2014/main" id="{A5EBAA53-A1B9-E9D5-6A36-9719B7B4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61950"/>
            <a:ext cx="123348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magine 4">
            <a:extLst>
              <a:ext uri="{FF2B5EF4-FFF2-40B4-BE49-F238E27FC236}">
                <a16:creationId xmlns:a16="http://schemas.microsoft.com/office/drawing/2014/main" id="{DFEEEBFE-60F4-E5A9-C092-328AC982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515938"/>
            <a:ext cx="31194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2ACB1766-4CA7-81A7-EE73-94AE1B73E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387" name="Segnaposto contenuto 2">
            <a:extLst>
              <a:ext uri="{FF2B5EF4-FFF2-40B4-BE49-F238E27FC236}">
                <a16:creationId xmlns:a16="http://schemas.microsoft.com/office/drawing/2014/main" id="{1C50EBC1-6353-44C3-732B-98B33DA23C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819150"/>
            <a:ext cx="7632700" cy="5218113"/>
          </a:xfrm>
        </p:spPr>
        <p:txBody>
          <a:bodyPr/>
          <a:lstStyle/>
          <a:p>
            <a:pPr algn="ctr"/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Monitoraggio Agenas al 31/12/2022</a:t>
            </a:r>
          </a:p>
          <a:p>
            <a:pPr algn="ctr"/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Solo il 12% degli Ospedali di Comunità sono attivi</a:t>
            </a:r>
          </a:p>
          <a:p>
            <a:endParaRPr lang="it-IT" altLang="it-IT"/>
          </a:p>
        </p:txBody>
      </p:sp>
      <p:pic>
        <p:nvPicPr>
          <p:cNvPr id="16388" name="Immagine 4">
            <a:extLst>
              <a:ext uri="{FF2B5EF4-FFF2-40B4-BE49-F238E27FC236}">
                <a16:creationId xmlns:a16="http://schemas.microsoft.com/office/drawing/2014/main" id="{F3842919-E517-ED93-6242-1407C95B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71688"/>
            <a:ext cx="6032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3F11F1AA-F1CA-DC01-4942-D972D74CD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50813"/>
            <a:ext cx="7488238" cy="509587"/>
          </a:xfrm>
        </p:spPr>
        <p:txBody>
          <a:bodyPr/>
          <a:lstStyle/>
          <a:p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5. PNRR. Le debolezze riscontrate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729C13-181E-8E6D-9CC5-1A970C8D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Debolezze riscontrate dal Governo nel 2023 prima della proposta di modifica</a:t>
            </a:r>
          </a:p>
          <a:p>
            <a:pPr marL="0" indent="0"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(per M6 solo i primi due)</a:t>
            </a:r>
          </a:p>
          <a:p>
            <a:pPr>
              <a:defRPr/>
            </a:pPr>
            <a:endParaRPr lang="it-IT" sz="2400" b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Eventi e circostanze oggettive (aumento costi e/o scarsità materiali)</a:t>
            </a:r>
          </a:p>
          <a:p>
            <a:pPr marL="174625" indent="-174625"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Eventi e circostanze oggettive: squilibrio offerta/domanda, investimenti non attrattivi, impreparazione del tessuto produttivo</a:t>
            </a:r>
          </a:p>
          <a:p>
            <a:pPr marL="174625" indent="-174625"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Difficoltà normative, amministrative, gestionali, </a:t>
            </a:r>
            <a:r>
              <a:rPr lang="it-IT" sz="2400" b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endParaRPr lang="it-IT" sz="2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defRPr/>
            </a:pPr>
            <a:r>
              <a:rPr lang="it-IT" sz="2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Ridefinizione CID </a:t>
            </a:r>
            <a:r>
              <a:rPr lang="it-IT" sz="2000" b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Counsil</a:t>
            </a:r>
            <a:r>
              <a:rPr lang="it-IT" sz="2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it-IT" sz="2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it-IT" sz="2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OA </a:t>
            </a:r>
            <a:r>
              <a:rPr lang="it-IT" sz="2000" b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it-IT" sz="2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Arrangement </a:t>
            </a:r>
            <a:r>
              <a:rPr lang="it-IT" sz="2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(errori, rimodulazione target, indicatori per rendicontazione, ecc.)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CEAB08F5-D039-428D-9805-4BB8F5D4F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F01E21-7A95-A34A-1802-EBA02B9C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908050"/>
            <a:ext cx="7848600" cy="5218113"/>
          </a:xfrm>
        </p:spPr>
        <p:txBody>
          <a:bodyPr/>
          <a:lstStyle/>
          <a:p>
            <a:pPr algn="ctr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Criticità evidenziate dalla Corte dei Conti </a:t>
            </a:r>
          </a:p>
          <a:p>
            <a:pPr marL="0" indent="0" algn="ctr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Assistenza domiciliare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mancato conseguimento dell’obiettivo al 31.12.2022 di erogazione di prestazioni in assistenza domiciliare in favore di 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292.000 nuovi pazienti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mancati verifica e consolidamento al 31.03 2023 dei dati relativi alle prestazioni di assistenza domiciliare rese al 31.12.2022; </a:t>
            </a:r>
          </a:p>
          <a:p>
            <a:pPr>
              <a:buFontTx/>
              <a:buChar char="-"/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mancato accertamento dell’avvenuta attivazione o adeguamento del sistema di autorizzazione e di accreditamento delle organizzazioni pubbliche e private per l’erogazione di cure domiciliari; </a:t>
            </a:r>
          </a:p>
          <a:p>
            <a:pPr>
              <a:buFontTx/>
              <a:buChar char="-"/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conseguente rischio di ritardo nell’erogazione ai soggetti attuatori delle risorse finanziarie per il 2023</a:t>
            </a:r>
          </a:p>
          <a:p>
            <a:pPr marL="0" indent="0" algn="r"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Corte Conti, Del. 13/2023</a:t>
            </a:r>
          </a:p>
          <a:p>
            <a:pPr>
              <a:buFontTx/>
              <a:buChar char="-"/>
              <a:defRPr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D1D76756-31F1-0FE4-C0E2-F57C9A77D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50813"/>
            <a:ext cx="7632700" cy="1117600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Riparto risorse – 2022 - 2025</a:t>
            </a:r>
            <a:b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400" i="1">
                <a:latin typeface="Arial" panose="020B0604020202020204" pitchFamily="34" charset="0"/>
                <a:cs typeface="Arial" panose="020B0604020202020204" pitchFamily="34" charset="0"/>
              </a:rPr>
              <a:t>Casa come primo luogo di cura – DM 23/01/2023</a:t>
            </a:r>
          </a:p>
        </p:txBody>
      </p:sp>
      <p:pic>
        <p:nvPicPr>
          <p:cNvPr id="19459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F5D0F8E-00B2-1EF8-77B9-31865AB3B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33525"/>
            <a:ext cx="8345488" cy="5373688"/>
          </a:xfrm>
        </p:spPr>
      </p:pic>
      <p:pic>
        <p:nvPicPr>
          <p:cNvPr id="2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D265DF2-F21A-6AE1-F989-0A8712A6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r="71529" b="78557"/>
          <a:stretch>
            <a:fillRect/>
          </a:stretch>
        </p:blipFill>
        <p:spPr bwMode="auto">
          <a:xfrm>
            <a:off x="25400" y="2205038"/>
            <a:ext cx="6337300" cy="2016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423DC101-2080-52E2-6E37-A6FBCB09B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87E20-F912-68D3-0B09-EDBA9F98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controllo concomitante della Corte dei Conti</a:t>
            </a:r>
          </a:p>
          <a:p>
            <a:pPr>
              <a:defRPr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introdotto con L 120 del 2020 per una verifica tempestiva e un’azione propulsiva</a:t>
            </a:r>
          </a:p>
          <a:p>
            <a:pPr>
              <a:defRPr/>
            </a:pPr>
            <a:endParaRPr 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Ritardi e inadempienze: un esempio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disimpengo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it-I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M6C1-00-ITA-22 “</a:t>
            </a:r>
            <a:r>
              <a:rPr lang="it-IT" sz="20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Stipula contratto per gli strumenti di intelligenza artificiale a supporto dell’assistenza primaria</a:t>
            </a:r>
            <a:r>
              <a:rPr lang="it-I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(prevista al T2 2023) e rinviata al T4 </a:t>
            </a:r>
            <a:endParaRPr 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it-I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«il Collegio ritiene di stigmatizzare la posizione assunta dall’Amministrazione titolare che, in luogo di attivarsi per esigere dal soggetto attuatore il puntuale raggiungimento dei relativi obiettivi e traguardi, come sarebbe suo compito, … </a:t>
            </a:r>
            <a:r>
              <a:rPr 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è limitata a prendere atto di tale situazione</a:t>
            </a:r>
            <a:r>
              <a:rPr lang="it-IT" sz="20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31DC8BB4-EF1C-C69F-81F6-5B671E93D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222250"/>
            <a:ext cx="7632700" cy="509588"/>
          </a:xfrm>
        </p:spPr>
        <p:txBody>
          <a:bodyPr/>
          <a:lstStyle/>
          <a:p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6. PNRR – Le modifiche proposte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6E89EB-7D56-E728-64C0-AA8B944F9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19150"/>
            <a:ext cx="8207375" cy="5218113"/>
          </a:xfrm>
        </p:spPr>
        <p:txBody>
          <a:bodyPr/>
          <a:lstStyle/>
          <a:p>
            <a:pPr marL="0" indent="0" algn="ctr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modifiche proposte dal Governo per M6</a:t>
            </a:r>
          </a:p>
          <a:p>
            <a:pPr marL="0" indent="0" algn="ctr"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Motivazioni dichiarate</a:t>
            </a:r>
          </a:p>
          <a:p>
            <a:pPr marL="0" indent="0">
              <a:defRPr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«per rendere i target quantitativi coerenti con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l’evoluzione del contesto economico</a:t>
            </a:r>
            <a:r>
              <a:rPr 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 e le tempistiche compatibili con il pieno conseguimento dei risultati, </a:t>
            </a:r>
          </a:p>
          <a:p>
            <a:pPr marL="174625" indent="-174625">
              <a:defRPr/>
            </a:pPr>
            <a:r>
              <a:rPr 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- nuove azioni tese ad affiancare e rafforzare le linee d’intervento preesistenti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affinché si possano conseguire risultati sostenibili </a:t>
            </a:r>
            <a:r>
              <a:rPr 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anche dal punto di vista organizzativo e gestionale, </a:t>
            </a:r>
          </a:p>
          <a:p>
            <a:pPr marL="174625" indent="-174625">
              <a:defRPr/>
            </a:pPr>
            <a:r>
              <a:rPr 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- gli interventi parzialmente espunti dal Piano si propone la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piena realizzazione attraverso risorse nazionali </a:t>
            </a:r>
            <a:r>
              <a:rPr 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e secondo tempistiche che potranno essere successive a giugno 2026.»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A26BEB-2329-05EF-D0CC-2A4FF65D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157788"/>
            <a:ext cx="7129462" cy="132238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  <a:p>
            <a:pPr algn="ctr"/>
            <a:r>
              <a:rPr lang="it-IT" altLang="it-IT" b="1"/>
              <a:t>Come hanno reagito Regioni e Comuni alle proposte?</a:t>
            </a:r>
          </a:p>
          <a:p>
            <a:pPr algn="ctr"/>
            <a:r>
              <a:rPr lang="it-IT" altLang="it-IT" b="1"/>
              <a:t>Sono stati coinvolti nelle decisioni?</a:t>
            </a:r>
          </a:p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8399B52C-1D33-5A52-835B-39E229E83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981075"/>
            <a:ext cx="7632700" cy="509588"/>
          </a:xfrm>
        </p:spPr>
        <p:txBody>
          <a:bodyPr/>
          <a:lstStyle/>
          <a:p>
            <a:pPr algn="ctr"/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M6C1 - Realizzazioni entro il 2026</a:t>
            </a:r>
          </a:p>
        </p:txBody>
      </p:sp>
      <p:sp>
        <p:nvSpPr>
          <p:cNvPr id="22531" name="Segnaposto contenuto 2">
            <a:extLst>
              <a:ext uri="{FF2B5EF4-FFF2-40B4-BE49-F238E27FC236}">
                <a16:creationId xmlns:a16="http://schemas.microsoft.com/office/drawing/2014/main" id="{7C3085D4-43A5-C761-E860-28CF0E7580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490663"/>
            <a:ext cx="7920038" cy="5218112"/>
          </a:xfrm>
        </p:spPr>
        <p:txBody>
          <a:bodyPr/>
          <a:lstStyle/>
          <a:p>
            <a:endParaRPr lang="it-IT" altLang="it-IT"/>
          </a:p>
          <a:p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   	       PNRR	  Rimodulazione 2023</a:t>
            </a:r>
          </a:p>
          <a:p>
            <a:pPr>
              <a:spcBef>
                <a:spcPct val="0"/>
              </a:spcBef>
            </a:pPr>
            <a:r>
              <a:rPr lang="it-IT" altLang="it-IT" sz="2400" b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n                  n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800" b="0">
                <a:latin typeface="Arial" panose="020B0604020202020204" pitchFamily="34" charset="0"/>
                <a:cs typeface="Arial" panose="020B0604020202020204" pitchFamily="34" charset="0"/>
              </a:rPr>
              <a:t>(fondi per progetti 	    esclusi)</a:t>
            </a:r>
          </a:p>
          <a:p>
            <a:pPr>
              <a:spcBef>
                <a:spcPct val="0"/>
              </a:spcBef>
            </a:pP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Case della Comunità   	1.350            936  </a:t>
            </a:r>
            <a:r>
              <a:rPr lang="it-IT" altLang="it-IT" sz="1800" b="0">
                <a:latin typeface="Arial" panose="020B0604020202020204" pitchFamily="34" charset="0"/>
                <a:cs typeface="Arial" panose="020B0604020202020204" pitchFamily="34" charset="0"/>
              </a:rPr>
              <a:t>(art. 20 e FSC)</a:t>
            </a:r>
          </a:p>
          <a:p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COT          			  600	           524      </a:t>
            </a:r>
            <a:r>
              <a:rPr lang="it-IT" altLang="it-IT" sz="1800" b="0">
                <a:latin typeface="Arial" panose="020B0604020202020204" pitchFamily="34" charset="0"/>
                <a:cs typeface="Arial" panose="020B0604020202020204" pitchFamily="34" charset="0"/>
              </a:rPr>
              <a:t>(art. 20)</a:t>
            </a: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Ospedali di Comunità   	  400             304   </a:t>
            </a:r>
            <a:r>
              <a:rPr lang="it-IT" altLang="it-IT" sz="1800" b="0">
                <a:latin typeface="Arial" panose="020B0604020202020204" pitchFamily="34" charset="0"/>
                <a:cs typeface="Arial" panose="020B0604020202020204" pitchFamily="34" charset="0"/>
              </a:rPr>
              <a:t>(art. 20 e FSC)</a:t>
            </a:r>
          </a:p>
          <a:p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66215E6-5A22-BB77-C293-09B0369751CA}"/>
              </a:ext>
            </a:extLst>
          </p:cNvPr>
          <p:cNvCxnSpPr>
            <a:cxnSpLocks/>
          </p:cNvCxnSpPr>
          <p:nvPr/>
        </p:nvCxnSpPr>
        <p:spPr>
          <a:xfrm>
            <a:off x="755650" y="3068638"/>
            <a:ext cx="763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A839272-985A-3278-FA21-4F4E35441ED3}"/>
              </a:ext>
            </a:extLst>
          </p:cNvPr>
          <p:cNvCxnSpPr>
            <a:cxnSpLocks/>
          </p:cNvCxnSpPr>
          <p:nvPr/>
        </p:nvCxnSpPr>
        <p:spPr>
          <a:xfrm>
            <a:off x="755650" y="3933825"/>
            <a:ext cx="763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BB5FF2A-91AD-778D-F143-A8641C0E95A0}"/>
              </a:ext>
            </a:extLst>
          </p:cNvPr>
          <p:cNvCxnSpPr>
            <a:cxnSpLocks/>
          </p:cNvCxnSpPr>
          <p:nvPr/>
        </p:nvCxnSpPr>
        <p:spPr>
          <a:xfrm>
            <a:off x="908050" y="5661025"/>
            <a:ext cx="763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DE027F3-AB19-3B8F-3CE0-CD72727B2851}"/>
              </a:ext>
            </a:extLst>
          </p:cNvPr>
          <p:cNvCxnSpPr>
            <a:cxnSpLocks/>
          </p:cNvCxnSpPr>
          <p:nvPr/>
        </p:nvCxnSpPr>
        <p:spPr>
          <a:xfrm>
            <a:off x="755650" y="4724400"/>
            <a:ext cx="7632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13DDDE12-203A-990E-E546-733B758B4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981075"/>
            <a:ext cx="7632700" cy="509588"/>
          </a:xfrm>
        </p:spPr>
        <p:txBody>
          <a:bodyPr/>
          <a:lstStyle/>
          <a:p>
            <a:pPr algn="ctr"/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M6C2 - Realizzazioni entro il 2026</a:t>
            </a:r>
          </a:p>
        </p:txBody>
      </p:sp>
      <p:sp>
        <p:nvSpPr>
          <p:cNvPr id="17411" name="Segnaposto contenuto 2">
            <a:extLst>
              <a:ext uri="{FF2B5EF4-FFF2-40B4-BE49-F238E27FC236}">
                <a16:creationId xmlns:a16="http://schemas.microsoft.com/office/drawing/2014/main" id="{7FBE2F7F-E61B-2F58-D2A4-A1F2615271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96950"/>
            <a:ext cx="8188325" cy="5218113"/>
          </a:xfrm>
        </p:spPr>
        <p:txBody>
          <a:bodyPr/>
          <a:lstStyle/>
          <a:p>
            <a:pPr>
              <a:defRPr/>
            </a:pPr>
            <a:endParaRPr lang="it-IT" altLang="it-IT" dirty="0"/>
          </a:p>
          <a:p>
            <a:pPr>
              <a:defRPr/>
            </a:pPr>
            <a:endParaRPr lang="it-IT" altLang="it-IT" dirty="0"/>
          </a:p>
          <a:p>
            <a:pPr>
              <a:defRPr/>
            </a:pPr>
            <a:endParaRPr lang="it-IT" altLang="it-IT" dirty="0"/>
          </a:p>
          <a:p>
            <a:pPr>
              <a:defRPr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	  Rimodulazione 2023</a:t>
            </a:r>
          </a:p>
          <a:p>
            <a:pPr marL="174625" indent="-174625">
              <a:tabLst>
                <a:tab pos="3497263" algn="l"/>
              </a:tabLst>
              <a:defRPr/>
            </a:pPr>
            <a:endParaRPr 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tabLst>
                <a:tab pos="3497263" algn="l"/>
              </a:tabLs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acquisto </a:t>
            </a:r>
            <a:r>
              <a:rPr 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ancillari 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per migliore efficacia interventi (</a:t>
            </a:r>
            <a:r>
              <a:rPr lang="it-IT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es.tablet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tabLst>
                <a:tab pos="3497263" algn="l"/>
              </a:tabLs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- 100 progetti innovativi di </a:t>
            </a:r>
            <a:r>
              <a:rPr 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logistica del farmaco</a:t>
            </a:r>
            <a:endParaRPr lang="it-IT" altLang="it-IT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tabLst>
                <a:tab pos="3497263" algn="l"/>
              </a:tabLs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adeguamento </a:t>
            </a:r>
            <a:r>
              <a:rPr 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sale operatorie 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e introduzione di tecnologie innovative in ambito chirurgico (80 </a:t>
            </a:r>
            <a:r>
              <a:rPr 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chirurgici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4625" indent="-174625">
              <a:tabLst>
                <a:tab pos="3497263" algn="l"/>
              </a:tabLst>
              <a:defRPr/>
            </a:pPr>
            <a:r>
              <a:rPr lang="it-IT" alt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alt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interventi antisismici 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da 109 a 87 (per adeguamento impianti aereazioni e adeguamento antincendio), e rinvio ad art. 20 per gli altri</a:t>
            </a:r>
          </a:p>
          <a:p>
            <a:pPr marL="174625" indent="-174625">
              <a:tabLst>
                <a:tab pos="3497263" algn="l"/>
              </a:tabLst>
              <a:defRPr/>
            </a:pPr>
            <a:r>
              <a:rPr lang="it-IT" alt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FSE:  escluso inizialmente inserimento documenti cartacei vecchi o attuali</a:t>
            </a:r>
          </a:p>
          <a:p>
            <a:pPr>
              <a:tabLst>
                <a:tab pos="3497263" algn="l"/>
              </a:tabLst>
              <a:defRPr/>
            </a:pP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597263FD-EC2A-63C6-91F7-70C7598C0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981075"/>
            <a:ext cx="7632700" cy="509588"/>
          </a:xfrm>
        </p:spPr>
        <p:txBody>
          <a:bodyPr/>
          <a:lstStyle/>
          <a:p>
            <a:pPr algn="ctr"/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M5C3 -Realizzazioni entro il 2026</a:t>
            </a:r>
          </a:p>
        </p:txBody>
      </p:sp>
      <p:sp>
        <p:nvSpPr>
          <p:cNvPr id="17411" name="Segnaposto contenuto 2">
            <a:extLst>
              <a:ext uri="{FF2B5EF4-FFF2-40B4-BE49-F238E27FC236}">
                <a16:creationId xmlns:a16="http://schemas.microsoft.com/office/drawing/2014/main" id="{646A194F-7282-FE5B-3944-7F3066B6F4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490663"/>
            <a:ext cx="7920038" cy="5218112"/>
          </a:xfrm>
        </p:spPr>
        <p:txBody>
          <a:bodyPr/>
          <a:lstStyle/>
          <a:p>
            <a:pPr>
              <a:defRPr/>
            </a:pPr>
            <a:endParaRPr lang="it-IT" altLang="it-IT" dirty="0"/>
          </a:p>
          <a:p>
            <a:pPr>
              <a:defRPr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Rimodulazione 2023</a:t>
            </a:r>
          </a:p>
          <a:p>
            <a:pPr>
              <a:tabLst>
                <a:tab pos="3497263" algn="l"/>
              </a:tabLst>
              <a:defRPr/>
            </a:pPr>
            <a:endParaRPr lang="it-IT" alt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97263" algn="l"/>
              </a:tabLs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Investimento 1.1.2 (Aree interne: servizi sanitari di prossimità):</a:t>
            </a:r>
          </a:p>
          <a:p>
            <a:pPr>
              <a:tabLst>
                <a:tab pos="3497263" algn="l"/>
              </a:tabLs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100 milioni sostegno a </a:t>
            </a:r>
            <a:r>
              <a:rPr 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farmacie rurali  </a:t>
            </a:r>
          </a:p>
          <a:p>
            <a:pPr marL="0" indent="0">
              <a:tabLst>
                <a:tab pos="3497263" algn="l"/>
              </a:tabLst>
              <a:defRPr/>
            </a:pPr>
            <a:endParaRPr 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tabLst>
                <a:tab pos="3497263" algn="l"/>
              </a:tabLs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aiuto sotto forma di contributi a fondo perduto erogati fino a esaurimento delle risorse sulla base di una “procedura a sportello” che potranno coprire fino ai 2/3 del costo totale dell’investimento</a:t>
            </a:r>
          </a:p>
          <a:p>
            <a:pPr>
              <a:tabLst>
                <a:tab pos="3497263" algn="l"/>
              </a:tabLst>
              <a:defRPr/>
            </a:pPr>
            <a:endParaRPr 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97263" algn="l"/>
              </a:tabLs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	ampliamento numero farmacie rurali da 2.000 a 2.200.</a:t>
            </a:r>
            <a:endParaRPr lang="it-IT" alt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0629AADF-D749-2BC3-08C4-B6B188D4E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848600" cy="509588"/>
          </a:xfrm>
        </p:spPr>
        <p:txBody>
          <a:bodyPr/>
          <a:lstStyle/>
          <a:p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7. Perché ci stiamo impegnando così poco?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E419C6-7E01-2B82-8044-D395DE19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908050"/>
            <a:ext cx="7848600" cy="5545138"/>
          </a:xfrm>
        </p:spPr>
        <p:txBody>
          <a:bodyPr/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obiettivi molto sfidanti,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 tempi ristretti, cambiamento culturale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diffuso e prolungato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disimpegno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 sul settore sanitario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progettazioni non adeguate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, soprattutto a fronte di risorse «straordinarie» (soddisfano ambizioni più che esigenze?)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 mancanza competenze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: debolezza di molte amministrazioni regionali e aziendali (mentre il livello centrale è stato rafforzato); inerzie storiche difficilmente superabili; sfiducia;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monitoraggio </a:t>
            </a:r>
            <a:r>
              <a:rPr lang="it-IT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formale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abilità nel superare verifiche;</a:t>
            </a:r>
          </a:p>
          <a:p>
            <a:pPr marL="174625" indent="-174625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   fiducia nella possibilità di giustificare ritardi;</a:t>
            </a:r>
          </a:p>
          <a:p>
            <a:pPr marL="174625" indent="-174625">
              <a:spcBef>
                <a:spcPts val="600"/>
              </a:spcBef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interessi in conflitto</a:t>
            </a: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, a favore di ritardi o mancate realizzazioni</a:t>
            </a:r>
          </a:p>
          <a:p>
            <a:pPr marL="623888" indent="-246063">
              <a:buFont typeface="Arial" panose="020B0604020202020204" pitchFamily="34" charset="0"/>
              <a:buChar char="•"/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chi ha interesse a non rafforzare il Ssn</a:t>
            </a:r>
          </a:p>
          <a:p>
            <a:pPr marL="623888" indent="-2460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chi spera trasferimento risorse dal sud al nord   </a:t>
            </a:r>
          </a:p>
          <a:p>
            <a:pPr marL="174625" indent="-174625"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debolezza normativa</a:t>
            </a:r>
          </a:p>
          <a:p>
            <a:pPr marL="174625" indent="-174625"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174625" indent="-174625">
              <a:defRPr/>
            </a:pPr>
            <a:endParaRPr 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defRPr/>
            </a:pPr>
            <a:endParaRPr lang="it-I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defRPr/>
            </a:pPr>
            <a:r>
              <a:rPr 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05B92954-36D1-7E2C-55D5-CEFB2AB35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3C7323-2CFD-6BE6-F4E9-7E8CF448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Argomenti della conversazione</a:t>
            </a:r>
          </a:p>
          <a:p>
            <a:pPr>
              <a:defRPr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200" b="0" dirty="0">
                <a:latin typeface="Arial" panose="020B0604020202020204" pitchFamily="34" charset="0"/>
                <a:cs typeface="Arial" panose="020B0604020202020204" pitchFamily="34" charset="0"/>
              </a:rPr>
              <a:t>A cosa dovrebbe servire il PNRR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200" b="0" dirty="0">
                <a:latin typeface="Arial" panose="020B0604020202020204" pitchFamily="34" charset="0"/>
                <a:cs typeface="Arial" panose="020B0604020202020204" pitchFamily="34" charset="0"/>
              </a:rPr>
              <a:t>Quanto ci costa 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200" b="0" dirty="0">
                <a:latin typeface="Arial" panose="020B0604020202020204" pitchFamily="34" charset="0"/>
                <a:cs typeface="Arial" panose="020B0604020202020204" pitchFamily="34" charset="0"/>
              </a:rPr>
              <a:t>Le risorse per la salute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200" b="0" dirty="0">
                <a:latin typeface="Arial" panose="020B0604020202020204" pitchFamily="34" charset="0"/>
                <a:cs typeface="Arial" panose="020B0604020202020204" pitchFamily="34" charset="0"/>
              </a:rPr>
              <a:t>A che punto siamo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200" b="0" dirty="0">
                <a:latin typeface="Arial" panose="020B0604020202020204" pitchFamily="34" charset="0"/>
                <a:cs typeface="Arial" panose="020B0604020202020204" pitchFamily="34" charset="0"/>
              </a:rPr>
              <a:t>Le debolezze riscontrate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200" b="0" dirty="0">
                <a:latin typeface="Arial" panose="020B0604020202020204" pitchFamily="34" charset="0"/>
                <a:cs typeface="Arial" panose="020B0604020202020204" pitchFamily="34" charset="0"/>
              </a:rPr>
              <a:t>Le modifiche proposte dal Governo</a:t>
            </a:r>
          </a:p>
          <a:p>
            <a:pPr marL="8128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it-IT" sz="2200" b="0" dirty="0">
                <a:latin typeface="Arial" panose="020B0604020202020204" pitchFamily="34" charset="0"/>
                <a:cs typeface="Arial" panose="020B0604020202020204" pitchFamily="34" charset="0"/>
              </a:rPr>
              <a:t>Perché ci stiamo impegnando così poco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endParaRPr lang="it-I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1102A41A-1ADA-D900-9145-A937436C0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627" name="Segnaposto contenuto 2">
            <a:extLst>
              <a:ext uri="{FF2B5EF4-FFF2-40B4-BE49-F238E27FC236}">
                <a16:creationId xmlns:a16="http://schemas.microsoft.com/office/drawing/2014/main" id="{F049E983-B10B-707A-6609-3521DBB434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pPr algn="ctr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Grazie per l’attenzione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45F358B4-3B3B-228C-D456-21E36D478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150813"/>
            <a:ext cx="7416800" cy="509587"/>
          </a:xfrm>
        </p:spPr>
        <p:txBody>
          <a:bodyPr/>
          <a:lstStyle/>
          <a:p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1. PNRR. A cosa dovrebbe servire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D2EC67-EDCC-E8DA-7641-81CE49C4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908050"/>
            <a:ext cx="7848600" cy="5218113"/>
          </a:xfrm>
        </p:spPr>
        <p:txBody>
          <a:bodyPr/>
          <a:lstStyle/>
          <a:p>
            <a:pPr algn="ctr">
              <a:defRPr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PNRR e quadro macroeconomico e sociale</a:t>
            </a:r>
          </a:p>
          <a:p>
            <a:pPr algn="ctr">
              <a:defRPr/>
            </a:pPr>
            <a:endParaRPr lang="it-I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Non solo realizzazioni ma anche «</a:t>
            </a:r>
            <a:r>
              <a:rPr lang="it-IT" sz="2400" b="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lasciti</a:t>
            </a:r>
            <a:r>
              <a:rPr lang="it-IT" sz="2400" b="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defRPr/>
            </a:pPr>
            <a:endParaRPr lang="it-I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Crescita e occupazione</a:t>
            </a: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: impatto cumulato stimato al 2026: +3,4% Pil</a:t>
            </a:r>
          </a:p>
          <a:p>
            <a:pPr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Produttività:</a:t>
            </a: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 decisivo per crescita duratura</a:t>
            </a:r>
          </a:p>
          <a:p>
            <a:pPr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Riequilibrio territoriale</a:t>
            </a:r>
          </a:p>
          <a:p>
            <a:pPr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Riforme abilitanti</a:t>
            </a: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 della PA </a:t>
            </a:r>
          </a:p>
          <a:p>
            <a:pPr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Transizioni:</a:t>
            </a: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 ambiente e digitale</a:t>
            </a:r>
          </a:p>
          <a:p>
            <a:pPr>
              <a:defRPr/>
            </a:pPr>
            <a:r>
              <a:rPr lang="it-IT" sz="2400" b="0" dirty="0">
                <a:latin typeface="Arial" panose="020B0604020202020204" pitchFamily="34" charset="0"/>
                <a:cs typeface="Arial" panose="020B0604020202020204" pitchFamily="34" charset="0"/>
              </a:rPr>
              <a:t>- [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Coesione sociale e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ctr">
              <a:defRPr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defRPr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284160-C266-BD17-BF81-7B57132D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581525"/>
            <a:ext cx="2016125" cy="1322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  <a:p>
            <a:pPr algn="ctr"/>
            <a:r>
              <a:rPr lang="it-IT" altLang="it-IT" b="1"/>
              <a:t>Dare un futuro ai giovani</a:t>
            </a:r>
          </a:p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E82978DA-0EE3-6932-F9A2-2FAB193C4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428625"/>
            <a:ext cx="7632700" cy="509588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Ma per tutti la salute è al margine</a:t>
            </a:r>
          </a:p>
        </p:txBody>
      </p:sp>
      <p:sp>
        <p:nvSpPr>
          <p:cNvPr id="10243" name="Segnaposto contenuto 2">
            <a:extLst>
              <a:ext uri="{FF2B5EF4-FFF2-40B4-BE49-F238E27FC236}">
                <a16:creationId xmlns:a16="http://schemas.microsoft.com/office/drawing/2014/main" id="{B0DB459B-E2C8-06E4-849B-E35F692218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5988" y="1044575"/>
            <a:ext cx="7632700" cy="5218113"/>
          </a:xfrm>
        </p:spPr>
        <p:txBody>
          <a:bodyPr/>
          <a:lstStyle/>
          <a:p>
            <a:pPr algn="ctr"/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Affari &amp; Finanza </a:t>
            </a:r>
            <a:r>
              <a:rPr lang="it-IT" altLang="it-IT" sz="2400" b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0">
                <a:latin typeface="Arial" panose="020B0604020202020204" pitchFamily="34" charset="0"/>
                <a:cs typeface="Arial" panose="020B0604020202020204" pitchFamily="34" charset="0"/>
              </a:rPr>
              <a:t>7 novembre 2023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0A8662B7-97FE-1291-AD60-9E337798F431}"/>
                  </a:ext>
                </a:extLst>
              </p14:cNvPr>
              <p14:cNvContentPartPr/>
              <p14:nvPr/>
            </p14:nvContentPartPr>
            <p14:xfrm>
              <a:off x="12220669" y="2118766"/>
              <a:ext cx="360" cy="36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0A8662B7-97FE-1291-AD60-9E337798F4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66669" y="20107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609CC20A-023C-5649-3C01-C6DD485A0A69}"/>
                  </a:ext>
                </a:extLst>
              </p14:cNvPr>
              <p14:cNvContentPartPr/>
              <p14:nvPr/>
            </p14:nvContentPartPr>
            <p14:xfrm>
              <a:off x="-1698731" y="1799446"/>
              <a:ext cx="360" cy="36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609CC20A-023C-5649-3C01-C6DD485A0A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07731" y="17904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C4A2C246-F1DF-1850-8211-63F062546F4B}"/>
                  </a:ext>
                </a:extLst>
              </p14:cNvPr>
              <p14:cNvContentPartPr/>
              <p14:nvPr/>
            </p14:nvContentPartPr>
            <p14:xfrm>
              <a:off x="-1901771" y="957406"/>
              <a:ext cx="360" cy="3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C4A2C246-F1DF-1850-8211-63F062546F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910771" y="94840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7" name="Gruppo 22">
            <a:extLst>
              <a:ext uri="{FF2B5EF4-FFF2-40B4-BE49-F238E27FC236}">
                <a16:creationId xmlns:a16="http://schemas.microsoft.com/office/drawing/2014/main" id="{7EBFD6A2-46D3-CD5B-A813-44C40A9B1674}"/>
              </a:ext>
            </a:extLst>
          </p:cNvPr>
          <p:cNvGrpSpPr>
            <a:grpSpLocks/>
          </p:cNvGrpSpPr>
          <p:nvPr/>
        </p:nvGrpSpPr>
        <p:grpSpPr bwMode="auto">
          <a:xfrm>
            <a:off x="300038" y="1574800"/>
            <a:ext cx="8661400" cy="5334000"/>
            <a:chOff x="56550" y="1496798"/>
            <a:chExt cx="9026445" cy="5361202"/>
          </a:xfrm>
        </p:grpSpPr>
        <p:pic>
          <p:nvPicPr>
            <p:cNvPr id="10255" name="Immagine 4">
              <a:extLst>
                <a:ext uri="{FF2B5EF4-FFF2-40B4-BE49-F238E27FC236}">
                  <a16:creationId xmlns:a16="http://schemas.microsoft.com/office/drawing/2014/main" id="{D5C5F7D6-3830-F88B-7F9C-E71B5EB9C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r="5122" b="5177"/>
            <a:stretch>
              <a:fillRect/>
            </a:stretch>
          </p:blipFill>
          <p:spPr bwMode="auto">
            <a:xfrm>
              <a:off x="56550" y="1496798"/>
              <a:ext cx="9026445" cy="536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41EC20B5-2372-AD24-FAC6-1D3732C5F9F2}"/>
                </a:ext>
              </a:extLst>
            </p:cNvPr>
            <p:cNvSpPr/>
            <p:nvPr/>
          </p:nvSpPr>
          <p:spPr>
            <a:xfrm>
              <a:off x="3778966" y="1496798"/>
              <a:ext cx="1080327" cy="347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8A3D5EDC-1B77-2D0B-3F68-C3951535B7F4}"/>
                    </a:ext>
                  </a:extLst>
                </p14:cNvPr>
                <p14:cNvContentPartPr/>
                <p14:nvPr/>
              </p14:nvContentPartPr>
              <p14:xfrm>
                <a:off x="3511909" y="1710166"/>
                <a:ext cx="276120" cy="13212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8A3D5EDC-1B77-2D0B-3F68-C3951535B7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93151" y="1601574"/>
                  <a:ext cx="313261" cy="348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74547C95-45B4-5A00-1627-62E4B91D2839}"/>
                    </a:ext>
                  </a:extLst>
                </p14:cNvPr>
                <p14:cNvContentPartPr/>
                <p14:nvPr/>
              </p14:nvContentPartPr>
              <p14:xfrm>
                <a:off x="3439549" y="1594246"/>
                <a:ext cx="428760" cy="16812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74547C95-45B4-5A00-1627-62E4B91D28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0777" y="1485781"/>
                  <a:ext cx="465929" cy="384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4140E507-DA07-DF6B-92B4-CF9316F638A9}"/>
                    </a:ext>
                  </a:extLst>
                </p14:cNvPr>
                <p14:cNvContentPartPr/>
                <p14:nvPr/>
              </p14:nvContentPartPr>
              <p14:xfrm>
                <a:off x="4731589" y="1855606"/>
                <a:ext cx="354240" cy="60480"/>
              </p14:xfrm>
            </p:contentPart>
          </mc:Choice>
          <mc:Fallback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4140E507-DA07-DF6B-92B4-CF9316F638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75301" y="1746959"/>
                  <a:ext cx="466441" cy="277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D6D5A174-B5F0-8C9B-2D1E-CB9FC21F7784}"/>
                    </a:ext>
                  </a:extLst>
                </p14:cNvPr>
                <p14:cNvContentPartPr/>
                <p14:nvPr/>
              </p14:nvContentPartPr>
              <p14:xfrm>
                <a:off x="4760029" y="1900966"/>
                <a:ext cx="1304280" cy="36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D6D5A174-B5F0-8C9B-2D1E-CB9FC21F77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3745" y="1792966"/>
                  <a:ext cx="1416472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16B3A16A-EA4F-164B-6B7D-5CFD89FFF6A3}"/>
                    </a:ext>
                  </a:extLst>
                </p14:cNvPr>
                <p14:cNvContentPartPr/>
                <p14:nvPr/>
              </p14:nvContentPartPr>
              <p14:xfrm>
                <a:off x="3526309" y="1713046"/>
                <a:ext cx="286560" cy="8712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16B3A16A-EA4F-164B-6B7D-5CFD89FFF6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16944" y="1704009"/>
                  <a:ext cx="304915" cy="10483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1" name="Luna 20">
              <a:extLst>
                <a:ext uri="{FF2B5EF4-FFF2-40B4-BE49-F238E27FC236}">
                  <a16:creationId xmlns:a16="http://schemas.microsoft.com/office/drawing/2014/main" id="{7B61ADF0-13B5-B469-02D0-D25CFB022192}"/>
                </a:ext>
              </a:extLst>
            </p:cNvPr>
            <p:cNvSpPr/>
            <p:nvPr/>
          </p:nvSpPr>
          <p:spPr>
            <a:xfrm rot="5174900">
              <a:off x="3506939" y="1461230"/>
              <a:ext cx="276039" cy="43014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58E3BCBF-34E8-0896-3D53-74899069DF6B}"/>
                </a:ext>
              </a:extLst>
            </p:cNvPr>
            <p:cNvSpPr/>
            <p:nvPr/>
          </p:nvSpPr>
          <p:spPr>
            <a:xfrm>
              <a:off x="4836132" y="1586151"/>
              <a:ext cx="987682" cy="164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E8B1D8C3-B344-ED00-A3D3-0090064F243D}"/>
                  </a:ext>
                </a:extLst>
              </p14:cNvPr>
              <p14:cNvContentPartPr/>
              <p14:nvPr/>
            </p14:nvContentPartPr>
            <p14:xfrm>
              <a:off x="4266829" y="2073057"/>
              <a:ext cx="536040" cy="8676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E8B1D8C3-B344-ED00-A3D3-0090064F243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48817" y="1965057"/>
                <a:ext cx="571704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69FFCC4F-380C-DCAA-9CCC-69214CF67510}"/>
                  </a:ext>
                </a:extLst>
              </p14:cNvPr>
              <p14:cNvContentPartPr/>
              <p14:nvPr/>
            </p14:nvContentPartPr>
            <p14:xfrm>
              <a:off x="3991069" y="1956777"/>
              <a:ext cx="640080" cy="7812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69FFCC4F-380C-DCAA-9CCC-69214CF675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3069" y="1848777"/>
                <a:ext cx="6757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D11BAF1C-B3D2-D6E1-DD77-658015819AF9}"/>
                  </a:ext>
                </a:extLst>
              </p14:cNvPr>
              <p14:cNvContentPartPr/>
              <p14:nvPr/>
            </p14:nvContentPartPr>
            <p14:xfrm>
              <a:off x="10885429" y="1523697"/>
              <a:ext cx="360" cy="36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D11BAF1C-B3D2-D6E1-DD77-658015819AF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67429" y="141569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4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A1B12D89-0BF7-0F28-235F-8E5330E0F637}"/>
                  </a:ext>
                </a:extLst>
              </p14:cNvPr>
              <p14:cNvContentPartPr/>
              <p14:nvPr/>
            </p14:nvContentPartPr>
            <p14:xfrm>
              <a:off x="5616469" y="3047577"/>
              <a:ext cx="360" cy="36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A1B12D89-0BF7-0F28-235F-8E5330E0F63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98469" y="293957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6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F96E0984-2AFA-68AD-9EE5-2F7EE5A82B56}"/>
                  </a:ext>
                </a:extLst>
              </p14:cNvPr>
              <p14:cNvContentPartPr/>
              <p14:nvPr/>
            </p14:nvContentPartPr>
            <p14:xfrm>
              <a:off x="-2163131" y="232017"/>
              <a:ext cx="360" cy="3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F96E0984-2AFA-68AD-9EE5-2F7EE5A82B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2181131" y="1240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8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AFFE53EE-565F-736D-7DAB-73EF1E9DD601}"/>
                  </a:ext>
                </a:extLst>
              </p14:cNvPr>
              <p14:cNvContentPartPr/>
              <p14:nvPr/>
            </p14:nvContentPartPr>
            <p14:xfrm>
              <a:off x="239176" y="1678409"/>
              <a:ext cx="360" cy="3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AFFE53EE-565F-736D-7DAB-73EF1E9DD6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176" y="1570409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Ovale 29">
            <a:extLst>
              <a:ext uri="{FF2B5EF4-FFF2-40B4-BE49-F238E27FC236}">
                <a16:creationId xmlns:a16="http://schemas.microsoft.com/office/drawing/2014/main" id="{C471DC50-F601-798F-075B-6A81D22BB332}"/>
              </a:ext>
            </a:extLst>
          </p:cNvPr>
          <p:cNvSpPr/>
          <p:nvPr/>
        </p:nvSpPr>
        <p:spPr>
          <a:xfrm>
            <a:off x="5229225" y="3378200"/>
            <a:ext cx="1430338" cy="86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0D7983A5-04C5-387A-098E-3FFF2D3F1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50813"/>
            <a:ext cx="7488238" cy="509587"/>
          </a:xfrm>
        </p:spPr>
        <p:txBody>
          <a:bodyPr/>
          <a:lstStyle/>
          <a:p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2. PNRR. Quanto ci costa</a:t>
            </a:r>
          </a:p>
        </p:txBody>
      </p:sp>
      <p:sp>
        <p:nvSpPr>
          <p:cNvPr id="28675" name="Segnaposto contenuto 2">
            <a:extLst>
              <a:ext uri="{FF2B5EF4-FFF2-40B4-BE49-F238E27FC236}">
                <a16:creationId xmlns:a16="http://schemas.microsoft.com/office/drawing/2014/main" id="{FE680386-70D9-3FC3-7D1C-21D5BCAF3B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risorse per l’Italia del NGEU</a:t>
            </a:r>
          </a:p>
          <a:p>
            <a:pPr marL="0" indent="0">
              <a:spcBef>
                <a:spcPts val="0"/>
              </a:spcBef>
              <a:defRPr/>
            </a:pPr>
            <a:endParaRPr lang="it-IT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Costi monetari</a:t>
            </a:r>
          </a:p>
          <a:p>
            <a:pPr marL="536575" indent="0">
              <a:defRPr/>
            </a:pPr>
            <a:r>
              <a:rPr lang="it-IT" altLang="it-I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Governo ha richiesto il massimo delle risorse RRF pari a</a:t>
            </a: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191,5 mld</a:t>
            </a:r>
            <a:r>
              <a:rPr lang="it-IT" altLang="it-I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divisi in:    </a:t>
            </a:r>
          </a:p>
          <a:p>
            <a:pPr marL="900113" indent="-363538">
              <a:buFontTx/>
              <a:buChar char="-"/>
              <a:defRPr/>
            </a:pPr>
            <a:r>
              <a:rPr lang="it-IT" altLang="it-IT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68,9 mld 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sovvenzioni</a:t>
            </a:r>
            <a:r>
              <a:rPr lang="it-IT" altLang="it-IT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0" dirty="0">
                <a:latin typeface="Arial" panose="020B0604020202020204" pitchFamily="34" charset="0"/>
                <a:cs typeface="Arial" panose="020B0604020202020204" pitchFamily="34" charset="0"/>
              </a:rPr>
              <a:t>(sostegno non rimborsabile)</a:t>
            </a:r>
          </a:p>
          <a:p>
            <a:pPr marL="900113" indent="-363538">
              <a:buFontTx/>
              <a:buChar char="-"/>
              <a:defRPr/>
            </a:pPr>
            <a:r>
              <a:rPr lang="it-IT" altLang="it-I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122,6 mld di </a:t>
            </a:r>
            <a:r>
              <a:rPr lang="it-IT" alt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prestiti</a:t>
            </a:r>
            <a:r>
              <a:rPr lang="it-IT" altLang="it-I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(interessi a partire dal 2023; rimborsi a partire dal 2033 e per 20 anni circa)</a:t>
            </a:r>
          </a:p>
          <a:p>
            <a:pPr marL="900113" indent="-363538">
              <a:buFontTx/>
              <a:buChar char="-"/>
              <a:defRPr/>
            </a:pPr>
            <a:endParaRPr lang="it-IT" altLang="it-IT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Costi non monetari:</a:t>
            </a:r>
          </a:p>
          <a:p>
            <a:pPr marL="536575" indent="0">
              <a:defRPr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 reputazione all’estero</a:t>
            </a:r>
          </a:p>
          <a:p>
            <a:pPr marL="536575" indent="0">
              <a:defRPr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 credibilità all’interno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67966C-0385-40FA-0D01-B8268C6F9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581525"/>
            <a:ext cx="2016125" cy="1322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  <a:p>
            <a:pPr algn="ctr"/>
            <a:r>
              <a:rPr lang="it-IT" altLang="it-IT" b="1"/>
              <a:t>Ne siamo consapevoli?</a:t>
            </a:r>
          </a:p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EFC19D7D-9780-E849-16F3-91D07B1A6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6448425" cy="4606925"/>
          </a:xfrm>
          <a:solidFill>
            <a:schemeClr val="bg1"/>
          </a:solidFill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alla salute solo l’</a:t>
            </a:r>
            <a:r>
              <a:rPr lang="it-IT" altLang="it-IT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8,2% 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NGEU</a:t>
            </a: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ma 15,63 mld in 4 anni non sono pochi</a:t>
            </a: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 per quali </a:t>
            </a: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 interventi?</a:t>
            </a:r>
            <a:b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3B805BB8-15F2-6922-5F88-71549B0B0845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492375"/>
          <a:ext cx="4117975" cy="123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521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3" marR="91423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NGEU</a:t>
                      </a:r>
                    </a:p>
                  </a:txBody>
                  <a:tcPr marL="91423" marR="91423" marT="45762" marB="457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</a:t>
                      </a:r>
                    </a:p>
                  </a:txBody>
                  <a:tcPr marL="91423" marR="91423" marT="45762" marB="457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45">
                <a:tc>
                  <a:txBody>
                    <a:bodyPr/>
                    <a:lstStyle/>
                    <a:p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Salute </a:t>
                      </a:r>
                    </a:p>
                  </a:txBody>
                  <a:tcPr marL="91423" marR="91423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15,63</a:t>
                      </a:r>
                    </a:p>
                  </a:txBody>
                  <a:tcPr marL="91423" marR="91423" marT="45762" marB="457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20,23</a:t>
                      </a:r>
                    </a:p>
                  </a:txBody>
                  <a:tcPr marL="91423" marR="91423" marT="45762" marB="457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21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1423" marR="91423" marT="45762" marB="457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191,50</a:t>
                      </a:r>
                    </a:p>
                  </a:txBody>
                  <a:tcPr marL="91423" marR="91423" marT="45762" marB="457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235,12</a:t>
                      </a:r>
                    </a:p>
                  </a:txBody>
                  <a:tcPr marL="91423" marR="91423" marT="45762" marB="457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1A75BFA-61C3-E299-5D3A-4EEB779C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50813"/>
            <a:ext cx="7488238" cy="5095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9pPr>
          </a:lstStyle>
          <a:p>
            <a:pPr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3. PNRR. Quante risorse per la salute</a:t>
            </a:r>
          </a:p>
        </p:txBody>
      </p:sp>
      <p:pic>
        <p:nvPicPr>
          <p:cNvPr id="12310" name="Immagine 4">
            <a:extLst>
              <a:ext uri="{FF2B5EF4-FFF2-40B4-BE49-F238E27FC236}">
                <a16:creationId xmlns:a16="http://schemas.microsoft.com/office/drawing/2014/main" id="{76671593-6674-1BBD-A510-346A8632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36017" b="6537"/>
          <a:stretch>
            <a:fillRect/>
          </a:stretch>
        </p:blipFill>
        <p:spPr bwMode="auto">
          <a:xfrm>
            <a:off x="3059113" y="3962400"/>
            <a:ext cx="606107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496DFBA-67DB-589D-E741-189BA4CAD987}"/>
              </a:ext>
            </a:extLst>
          </p:cNvPr>
          <p:cNvSpPr/>
          <p:nvPr/>
        </p:nvSpPr>
        <p:spPr>
          <a:xfrm>
            <a:off x="2195513" y="5013325"/>
            <a:ext cx="576262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E8805A-8F21-818B-83CF-164DBA0D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1825625"/>
            <a:ext cx="2551113" cy="16303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  <a:p>
            <a:pPr algn="ctr"/>
            <a:r>
              <a:rPr lang="it-IT" altLang="it-IT" b="1"/>
              <a:t>Territorio</a:t>
            </a:r>
          </a:p>
          <a:p>
            <a:pPr algn="ctr"/>
            <a:r>
              <a:rPr lang="it-IT" altLang="it-IT" b="1"/>
              <a:t>e</a:t>
            </a:r>
          </a:p>
          <a:p>
            <a:pPr algn="ctr"/>
            <a:r>
              <a:rPr lang="it-IT" altLang="it-IT" b="1"/>
              <a:t>ammodernamento</a:t>
            </a:r>
          </a:p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3C871BA5-F9B0-C187-639E-8EFB010C5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6638" y="1125538"/>
            <a:ext cx="6300787" cy="1035050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b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spesa sostenuta a fine 2022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E18B7A72-10CB-DBC3-C2DC-A3124CF2E49D}"/>
              </a:ext>
            </a:extLst>
          </p:cNvPr>
          <p:cNvGraphicFramePr>
            <a:graphicFrameLocks noGrp="1"/>
          </p:cNvGraphicFramePr>
          <p:nvPr/>
        </p:nvGraphicFramePr>
        <p:xfrm>
          <a:off x="2306638" y="2192338"/>
          <a:ext cx="6300787" cy="400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7226"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NGEU</a:t>
                      </a:r>
                    </a:p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risorse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spesa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619">
                <a:tc>
                  <a:txBody>
                    <a:bodyPr/>
                    <a:lstStyle/>
                    <a:p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it-IT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Digitalizz</a:t>
                      </a:r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innovazione, cultura</a:t>
                      </a:r>
                    </a:p>
                  </a:txBody>
                  <a:tcPr marL="91454" marR="914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40,32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18,7%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it-IT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Rivoluz</a:t>
                      </a:r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verde, trans ecologica</a:t>
                      </a:r>
                    </a:p>
                  </a:txBody>
                  <a:tcPr marL="91454" marR="914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59,47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18,7%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38">
                <a:tc>
                  <a:txBody>
                    <a:bodyPr/>
                    <a:lstStyle/>
                    <a:p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Infrastrutture mobilità sostenibile</a:t>
                      </a:r>
                    </a:p>
                  </a:txBody>
                  <a:tcPr marL="91454" marR="914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25,40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16,7%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Istruzione e ricerca</a:t>
                      </a:r>
                    </a:p>
                  </a:txBody>
                  <a:tcPr marL="91454" marR="914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30,88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4,1%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Inclusione e coesione</a:t>
                      </a:r>
                    </a:p>
                  </a:txBody>
                  <a:tcPr marL="91454" marR="914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19,81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83"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Salute </a:t>
                      </a:r>
                    </a:p>
                  </a:txBody>
                  <a:tcPr marL="91454" marR="914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15,63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280">
                <a:tc>
                  <a:txBody>
                    <a:bodyPr/>
                    <a:lstStyle/>
                    <a:p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1454" marR="914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191,50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12,8%</a:t>
                      </a:r>
                    </a:p>
                  </a:txBody>
                  <a:tcPr marL="91454" marR="914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353" name="CasellaDiTesto 1">
            <a:extLst>
              <a:ext uri="{FF2B5EF4-FFF2-40B4-BE49-F238E27FC236}">
                <a16:creationId xmlns:a16="http://schemas.microsoft.com/office/drawing/2014/main" id="{DE4403E5-EDF0-75D9-BB36-8DAC36ABD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6246813"/>
            <a:ext cx="36718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Fonte: Corte Conti 2023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D8DEA7-8D50-487C-5417-05593D78B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50813"/>
            <a:ext cx="7488238" cy="5095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Futura Std Book" pitchFamily="34" charset="0"/>
              </a:defRPr>
            </a:lvl9pPr>
          </a:lstStyle>
          <a:p>
            <a:pPr>
              <a:defRPr/>
            </a:pPr>
            <a:r>
              <a:rPr lang="it-IT" altLang="it-IT" sz="2800" kern="0" dirty="0">
                <a:latin typeface="Arial" panose="020B0604020202020204" pitchFamily="34" charset="0"/>
                <a:cs typeface="Arial" panose="020B0604020202020204" pitchFamily="34" charset="0"/>
              </a:rPr>
              <a:t>4. PNRR. A che punto siamo</a:t>
            </a:r>
          </a:p>
        </p:txBody>
      </p:sp>
      <p:sp>
        <p:nvSpPr>
          <p:cNvPr id="13355" name="CasellaDiTesto 2">
            <a:extLst>
              <a:ext uri="{FF2B5EF4-FFF2-40B4-BE49-F238E27FC236}">
                <a16:creationId xmlns:a16="http://schemas.microsoft.com/office/drawing/2014/main" id="{C984B84D-1D71-96F0-288C-28CDDD16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087438"/>
            <a:ext cx="2054225" cy="19383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  <a:p>
            <a:pPr algn="ctr"/>
            <a:r>
              <a:rPr lang="it-IT" altLang="it-IT" b="1"/>
              <a:t>poca trasparenza </a:t>
            </a:r>
          </a:p>
          <a:p>
            <a:pPr algn="ctr"/>
            <a:r>
              <a:rPr lang="it-IT" altLang="it-IT" b="1"/>
              <a:t>e </a:t>
            </a:r>
          </a:p>
          <a:p>
            <a:pPr algn="ctr"/>
            <a:r>
              <a:rPr lang="it-IT" altLang="it-IT" b="1"/>
              <a:t>poco dibattito</a:t>
            </a:r>
          </a:p>
          <a:p>
            <a:endParaRPr lang="it-IT" alt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4FA0750C-E285-8FF1-A8AF-59B42A1A4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39" name="Segnaposto contenuto 4">
            <a:extLst>
              <a:ext uri="{FF2B5EF4-FFF2-40B4-BE49-F238E27FC236}">
                <a16:creationId xmlns:a16="http://schemas.microsoft.com/office/drawing/2014/main" id="{5ABE0C45-1524-8EA4-C010-7AA20F6612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3700" y="1871663"/>
            <a:ext cx="6391275" cy="4986337"/>
          </a:xfrm>
        </p:spPr>
      </p:pic>
      <p:sp>
        <p:nvSpPr>
          <p:cNvPr id="14340" name="CasellaDiTesto 6">
            <a:extLst>
              <a:ext uri="{FF2B5EF4-FFF2-40B4-BE49-F238E27FC236}">
                <a16:creationId xmlns:a16="http://schemas.microsoft.com/office/drawing/2014/main" id="{CB421AEF-2FEE-3E14-F054-C06D6B8D8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39775"/>
            <a:ext cx="7632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>
                <a:cs typeface="Arial" panose="020B0604020202020204" pitchFamily="34" charset="0"/>
              </a:rPr>
              <a:t>Monitoraggio Agenas al 31/12/2022</a:t>
            </a:r>
          </a:p>
          <a:p>
            <a:pPr algn="ctr"/>
            <a:endParaRPr lang="it-IT" altLang="it-IT">
              <a:cs typeface="Arial" panose="020B0604020202020204" pitchFamily="34" charset="0"/>
            </a:endParaRPr>
          </a:p>
          <a:p>
            <a:pPr algn="ctr"/>
            <a:r>
              <a:rPr lang="it-IT" altLang="it-IT" b="1">
                <a:cs typeface="Arial" panose="020B0604020202020204" pitchFamily="34" charset="0"/>
              </a:rPr>
              <a:t>Solo l’8,7% delle Case della Comunità sono attive</a:t>
            </a:r>
          </a:p>
          <a:p>
            <a:pPr algn="ctr"/>
            <a:endParaRPr lang="it-IT" altLang="it-IT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3BE3ACA2-CEAC-5AB0-89EC-36F459677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Segnaposto contenuto 2">
            <a:extLst>
              <a:ext uri="{FF2B5EF4-FFF2-40B4-BE49-F238E27FC236}">
                <a16:creationId xmlns:a16="http://schemas.microsoft.com/office/drawing/2014/main" id="{60E5310A-A9EF-F92A-DB1B-4B95A8A10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Monitoraggio Agenas al 31/12/2022</a:t>
            </a:r>
          </a:p>
          <a:p>
            <a:pPr algn="ctr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Solo il 3,8% delle COT sono attive</a:t>
            </a:r>
          </a:p>
          <a:p>
            <a:endParaRPr lang="it-IT" altLang="it-IT"/>
          </a:p>
        </p:txBody>
      </p:sp>
      <p:pic>
        <p:nvPicPr>
          <p:cNvPr id="15364" name="Immagine 4">
            <a:extLst>
              <a:ext uri="{FF2B5EF4-FFF2-40B4-BE49-F238E27FC236}">
                <a16:creationId xmlns:a16="http://schemas.microsoft.com/office/drawing/2014/main" id="{9FCE3E55-52B9-69C0-670F-0C3D9800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30438"/>
            <a:ext cx="62420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Futura Std Book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15008</TotalTime>
  <Words>1148</Words>
  <Application>Microsoft Office PowerPoint</Application>
  <PresentationFormat>Presentazione su schermo (4:3)</PresentationFormat>
  <Paragraphs>190</Paragraphs>
  <Slides>20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Futura Std Book</vt:lpstr>
      <vt:lpstr>Personalizza struttura</vt:lpstr>
      <vt:lpstr>Struttura predefinita</vt:lpstr>
      <vt:lpstr>Immagine di Microsoft Word</vt:lpstr>
      <vt:lpstr>Presentazione standard di PowerPoint</vt:lpstr>
      <vt:lpstr>Presentazione standard di PowerPoint</vt:lpstr>
      <vt:lpstr>1. PNRR. A cosa dovrebbe servire</vt:lpstr>
      <vt:lpstr>Ma per tutti la salute è al margine</vt:lpstr>
      <vt:lpstr>2. PNRR. Quanto ci costa</vt:lpstr>
      <vt:lpstr>alla salute solo l’8,2% NGEU  ma 15,63 mld in 4 anni non sono pochi            per quali    interventi?  </vt:lpstr>
      <vt:lpstr> spesa sostenuta a fine 2022</vt:lpstr>
      <vt:lpstr>Presentazione standard di PowerPoint</vt:lpstr>
      <vt:lpstr>Presentazione standard di PowerPoint</vt:lpstr>
      <vt:lpstr>Presentazione standard di PowerPoint</vt:lpstr>
      <vt:lpstr>5. PNRR. Le debolezze riscontrate</vt:lpstr>
      <vt:lpstr>Presentazione standard di PowerPoint</vt:lpstr>
      <vt:lpstr>Riparto risorse – 2022 - 2025 Casa come primo luogo di cura – DM 23/01/2023</vt:lpstr>
      <vt:lpstr>Presentazione standard di PowerPoint</vt:lpstr>
      <vt:lpstr>6. PNRR – Le modifiche proposte </vt:lpstr>
      <vt:lpstr>M6C1 - Realizzazioni entro il 2026</vt:lpstr>
      <vt:lpstr>M6C2 - Realizzazioni entro il 2026</vt:lpstr>
      <vt:lpstr>M5C3 -Realizzazioni entro il 2026</vt:lpstr>
      <vt:lpstr>7. Perché ci stiamo impegnando così poco?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nerina dirindin</dc:creator>
  <cp:lastModifiedBy>Campanelli Manuela</cp:lastModifiedBy>
  <cp:revision>1139</cp:revision>
  <dcterms:created xsi:type="dcterms:W3CDTF">2005-07-15T15:03:10Z</dcterms:created>
  <dcterms:modified xsi:type="dcterms:W3CDTF">2023-11-20T14:14:56Z</dcterms:modified>
</cp:coreProperties>
</file>