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60" r:id="rId2"/>
    <p:sldId id="259" r:id="rId3"/>
    <p:sldId id="264" r:id="rId4"/>
    <p:sldId id="358" r:id="rId5"/>
    <p:sldId id="262" r:id="rId6"/>
    <p:sldId id="266" r:id="rId7"/>
    <p:sldId id="354" r:id="rId8"/>
    <p:sldId id="360" r:id="rId9"/>
    <p:sldId id="364" r:id="rId10"/>
    <p:sldId id="365" r:id="rId11"/>
    <p:sldId id="361" r:id="rId12"/>
    <p:sldId id="362" r:id="rId13"/>
    <p:sldId id="359" r:id="rId14"/>
    <p:sldId id="3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99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96EC4F-8A7C-42EC-88C1-37D59FCEF3EE}" type="datetimeFigureOut">
              <a:rPr lang="it-IT" smtClean="0"/>
              <a:t>07/11/2023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3C5C3-1ECC-4A51-A25B-1DC2624CFA1C}" type="slidenum">
              <a:rPr lang="it-IT" smtClean="0"/>
              <a:t>‹N›</a:t>
            </a:fld>
            <a:endParaRPr lang="it-IT"/>
          </a:p>
        </p:txBody>
      </p:sp>
    </p:spTree>
    <p:extLst>
      <p:ext uri="{BB962C8B-B14F-4D97-AF65-F5344CB8AC3E}">
        <p14:creationId xmlns:p14="http://schemas.microsoft.com/office/powerpoint/2010/main" val="4103383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0C90161-AB6C-4C02-B431-FE2A0D8A0C57}" type="datetime1">
              <a:rPr lang="it-IT" smtClean="0"/>
              <a:t>07/11/2023</a:t>
            </a:fld>
            <a:endParaRPr lang="it-IT"/>
          </a:p>
        </p:txBody>
      </p:sp>
      <p:sp>
        <p:nvSpPr>
          <p:cNvPr id="5" name="Footer Placeholder 4"/>
          <p:cNvSpPr>
            <a:spLocks noGrp="1"/>
          </p:cNvSpPr>
          <p:nvPr>
            <p:ph type="ftr" sz="quarter" idx="11"/>
          </p:nvPr>
        </p:nvSpPr>
        <p:spPr/>
        <p:txBody>
          <a:bodyPr/>
          <a:lstStyle/>
          <a:p>
            <a:r>
              <a:rPr lang="it-IT"/>
              <a:t>SPI CGIL - Roma 26 ottobre 2023</a:t>
            </a:r>
          </a:p>
        </p:txBody>
      </p:sp>
      <p:sp>
        <p:nvSpPr>
          <p:cNvPr id="6" name="Slide Number Placeholder 5"/>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64368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FE3EFBC-7B7E-4E95-A34D-E72C5C69E01F}" type="datetime1">
              <a:rPr lang="it-IT" smtClean="0"/>
              <a:t>07/11/2023</a:t>
            </a:fld>
            <a:endParaRPr lang="it-IT"/>
          </a:p>
        </p:txBody>
      </p:sp>
      <p:sp>
        <p:nvSpPr>
          <p:cNvPr id="5" name="Footer Placeholder 4"/>
          <p:cNvSpPr>
            <a:spLocks noGrp="1"/>
          </p:cNvSpPr>
          <p:nvPr>
            <p:ph type="ftr" sz="quarter" idx="11"/>
          </p:nvPr>
        </p:nvSpPr>
        <p:spPr/>
        <p:txBody>
          <a:bodyPr/>
          <a:lstStyle/>
          <a:p>
            <a:r>
              <a:rPr lang="it-IT"/>
              <a:t>SPI CGIL - Roma 26 ottobre 2023</a:t>
            </a:r>
          </a:p>
        </p:txBody>
      </p:sp>
      <p:sp>
        <p:nvSpPr>
          <p:cNvPr id="6" name="Slide Number Placeholder 5"/>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303121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CA3AE9A-8510-4E78-8C05-12E7F85E0009}" type="datetime1">
              <a:rPr lang="it-IT" smtClean="0"/>
              <a:t>07/11/2023</a:t>
            </a:fld>
            <a:endParaRPr lang="it-IT"/>
          </a:p>
        </p:txBody>
      </p:sp>
      <p:sp>
        <p:nvSpPr>
          <p:cNvPr id="5" name="Footer Placeholder 4"/>
          <p:cNvSpPr>
            <a:spLocks noGrp="1"/>
          </p:cNvSpPr>
          <p:nvPr>
            <p:ph type="ftr" sz="quarter" idx="11"/>
          </p:nvPr>
        </p:nvSpPr>
        <p:spPr/>
        <p:txBody>
          <a:bodyPr/>
          <a:lstStyle/>
          <a:p>
            <a:r>
              <a:rPr lang="it-IT"/>
              <a:t>SPI CGIL - Roma 26 ottobre 2023</a:t>
            </a:r>
          </a:p>
        </p:txBody>
      </p:sp>
      <p:sp>
        <p:nvSpPr>
          <p:cNvPr id="6" name="Slide Number Placeholder 5"/>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150690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BE2882A-B087-4523-81D5-B9873A2A0F25}" type="datetime1">
              <a:rPr lang="it-IT" smtClean="0"/>
              <a:t>07/11/2023</a:t>
            </a:fld>
            <a:endParaRPr lang="it-IT"/>
          </a:p>
        </p:txBody>
      </p:sp>
      <p:sp>
        <p:nvSpPr>
          <p:cNvPr id="5" name="Footer Placeholder 4"/>
          <p:cNvSpPr>
            <a:spLocks noGrp="1"/>
          </p:cNvSpPr>
          <p:nvPr>
            <p:ph type="ftr" sz="quarter" idx="11"/>
          </p:nvPr>
        </p:nvSpPr>
        <p:spPr/>
        <p:txBody>
          <a:bodyPr/>
          <a:lstStyle/>
          <a:p>
            <a:r>
              <a:rPr lang="it-IT"/>
              <a:t>SPI CGIL - Roma 26 ottobre 2023</a:t>
            </a:r>
          </a:p>
        </p:txBody>
      </p:sp>
      <p:sp>
        <p:nvSpPr>
          <p:cNvPr id="6" name="Slide Number Placeholder 5"/>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64163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197ABF5-B68F-4AFF-838B-4BED38F464CE}" type="datetime1">
              <a:rPr lang="it-IT" smtClean="0"/>
              <a:t>07/11/2023</a:t>
            </a:fld>
            <a:endParaRPr lang="it-IT"/>
          </a:p>
        </p:txBody>
      </p:sp>
      <p:sp>
        <p:nvSpPr>
          <p:cNvPr id="5" name="Footer Placeholder 4"/>
          <p:cNvSpPr>
            <a:spLocks noGrp="1"/>
          </p:cNvSpPr>
          <p:nvPr>
            <p:ph type="ftr" sz="quarter" idx="11"/>
          </p:nvPr>
        </p:nvSpPr>
        <p:spPr/>
        <p:txBody>
          <a:bodyPr/>
          <a:lstStyle/>
          <a:p>
            <a:r>
              <a:rPr lang="it-IT"/>
              <a:t>SPI CGIL - Roma 26 ottobre 2023</a:t>
            </a:r>
          </a:p>
        </p:txBody>
      </p:sp>
      <p:sp>
        <p:nvSpPr>
          <p:cNvPr id="6" name="Slide Number Placeholder 5"/>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383758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5BEC34B-2E78-4B25-A876-4C22CCAEDA3B}" type="datetime1">
              <a:rPr lang="it-IT" smtClean="0"/>
              <a:t>07/11/2023</a:t>
            </a:fld>
            <a:endParaRPr lang="it-IT"/>
          </a:p>
        </p:txBody>
      </p:sp>
      <p:sp>
        <p:nvSpPr>
          <p:cNvPr id="6" name="Footer Placeholder 5"/>
          <p:cNvSpPr>
            <a:spLocks noGrp="1"/>
          </p:cNvSpPr>
          <p:nvPr>
            <p:ph type="ftr" sz="quarter" idx="11"/>
          </p:nvPr>
        </p:nvSpPr>
        <p:spPr/>
        <p:txBody>
          <a:bodyPr/>
          <a:lstStyle/>
          <a:p>
            <a:r>
              <a:rPr lang="it-IT"/>
              <a:t>SPI CGIL - Roma 26 ottobre 2023</a:t>
            </a:r>
          </a:p>
        </p:txBody>
      </p:sp>
      <p:sp>
        <p:nvSpPr>
          <p:cNvPr id="7" name="Slide Number Placeholder 6"/>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310588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9A163D5-D25B-4103-BC32-9AC29FEED082}" type="datetime1">
              <a:rPr lang="it-IT" smtClean="0"/>
              <a:t>07/11/2023</a:t>
            </a:fld>
            <a:endParaRPr lang="it-IT"/>
          </a:p>
        </p:txBody>
      </p:sp>
      <p:sp>
        <p:nvSpPr>
          <p:cNvPr id="8" name="Footer Placeholder 7"/>
          <p:cNvSpPr>
            <a:spLocks noGrp="1"/>
          </p:cNvSpPr>
          <p:nvPr>
            <p:ph type="ftr" sz="quarter" idx="11"/>
          </p:nvPr>
        </p:nvSpPr>
        <p:spPr/>
        <p:txBody>
          <a:bodyPr/>
          <a:lstStyle/>
          <a:p>
            <a:r>
              <a:rPr lang="it-IT"/>
              <a:t>SPI CGIL - Roma 26 ottobre 2023</a:t>
            </a:r>
          </a:p>
        </p:txBody>
      </p:sp>
      <p:sp>
        <p:nvSpPr>
          <p:cNvPr id="9" name="Slide Number Placeholder 8"/>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166241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1257DC3-F82F-484D-BFC2-383749166370}" type="datetime1">
              <a:rPr lang="it-IT" smtClean="0"/>
              <a:t>07/11/2023</a:t>
            </a:fld>
            <a:endParaRPr lang="it-IT"/>
          </a:p>
        </p:txBody>
      </p:sp>
      <p:sp>
        <p:nvSpPr>
          <p:cNvPr id="4" name="Footer Placeholder 3"/>
          <p:cNvSpPr>
            <a:spLocks noGrp="1"/>
          </p:cNvSpPr>
          <p:nvPr>
            <p:ph type="ftr" sz="quarter" idx="11"/>
          </p:nvPr>
        </p:nvSpPr>
        <p:spPr/>
        <p:txBody>
          <a:bodyPr/>
          <a:lstStyle/>
          <a:p>
            <a:r>
              <a:rPr lang="it-IT"/>
              <a:t>SPI CGIL - Roma 26 ottobre 2023</a:t>
            </a:r>
          </a:p>
        </p:txBody>
      </p:sp>
      <p:sp>
        <p:nvSpPr>
          <p:cNvPr id="5" name="Slide Number Placeholder 4"/>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211789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CFD48-1DCE-47B1-BABB-BE393510DF11}" type="datetime1">
              <a:rPr lang="it-IT" smtClean="0"/>
              <a:t>07/11/2023</a:t>
            </a:fld>
            <a:endParaRPr lang="it-IT"/>
          </a:p>
        </p:txBody>
      </p:sp>
      <p:sp>
        <p:nvSpPr>
          <p:cNvPr id="3" name="Footer Placeholder 2"/>
          <p:cNvSpPr>
            <a:spLocks noGrp="1"/>
          </p:cNvSpPr>
          <p:nvPr>
            <p:ph type="ftr" sz="quarter" idx="11"/>
          </p:nvPr>
        </p:nvSpPr>
        <p:spPr/>
        <p:txBody>
          <a:bodyPr/>
          <a:lstStyle/>
          <a:p>
            <a:r>
              <a:rPr lang="it-IT"/>
              <a:t>SPI CGIL - Roma 26 ottobre 2023</a:t>
            </a:r>
          </a:p>
        </p:txBody>
      </p:sp>
      <p:sp>
        <p:nvSpPr>
          <p:cNvPr id="4" name="Slide Number Placeholder 3"/>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385354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99D8710-2574-4072-86ED-058D43BD66A9}" type="datetime1">
              <a:rPr lang="it-IT" smtClean="0"/>
              <a:t>07/11/2023</a:t>
            </a:fld>
            <a:endParaRPr lang="it-IT"/>
          </a:p>
        </p:txBody>
      </p:sp>
      <p:sp>
        <p:nvSpPr>
          <p:cNvPr id="6" name="Footer Placeholder 5"/>
          <p:cNvSpPr>
            <a:spLocks noGrp="1"/>
          </p:cNvSpPr>
          <p:nvPr>
            <p:ph type="ftr" sz="quarter" idx="11"/>
          </p:nvPr>
        </p:nvSpPr>
        <p:spPr/>
        <p:txBody>
          <a:bodyPr/>
          <a:lstStyle/>
          <a:p>
            <a:r>
              <a:rPr lang="it-IT"/>
              <a:t>SPI CGIL - Roma 26 ottobre 2023</a:t>
            </a:r>
          </a:p>
        </p:txBody>
      </p:sp>
      <p:sp>
        <p:nvSpPr>
          <p:cNvPr id="7" name="Slide Number Placeholder 6"/>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2237787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5FA1DF4-95F3-4C25-9753-9FAAE2329297}" type="datetime1">
              <a:rPr lang="it-IT" smtClean="0"/>
              <a:t>07/11/2023</a:t>
            </a:fld>
            <a:endParaRPr lang="it-IT"/>
          </a:p>
        </p:txBody>
      </p:sp>
      <p:sp>
        <p:nvSpPr>
          <p:cNvPr id="6" name="Footer Placeholder 5"/>
          <p:cNvSpPr>
            <a:spLocks noGrp="1"/>
          </p:cNvSpPr>
          <p:nvPr>
            <p:ph type="ftr" sz="quarter" idx="11"/>
          </p:nvPr>
        </p:nvSpPr>
        <p:spPr/>
        <p:txBody>
          <a:bodyPr/>
          <a:lstStyle/>
          <a:p>
            <a:r>
              <a:rPr lang="it-IT"/>
              <a:t>SPI CGIL - Roma 26 ottobre 2023</a:t>
            </a:r>
          </a:p>
        </p:txBody>
      </p:sp>
      <p:sp>
        <p:nvSpPr>
          <p:cNvPr id="7" name="Slide Number Placeholder 6"/>
          <p:cNvSpPr>
            <a:spLocks noGrp="1"/>
          </p:cNvSpPr>
          <p:nvPr>
            <p:ph type="sldNum" sz="quarter" idx="12"/>
          </p:nvPr>
        </p:nvSpPr>
        <p:spPr/>
        <p:txBody>
          <a:bodyPr/>
          <a:lstStyle/>
          <a:p>
            <a:fld id="{09B6AECC-6181-46D5-BD66-F3994005C439}" type="slidenum">
              <a:rPr lang="it-IT" smtClean="0"/>
              <a:t>‹N›</a:t>
            </a:fld>
            <a:endParaRPr lang="it-IT"/>
          </a:p>
        </p:txBody>
      </p:sp>
    </p:spTree>
    <p:extLst>
      <p:ext uri="{BB962C8B-B14F-4D97-AF65-F5344CB8AC3E}">
        <p14:creationId xmlns:p14="http://schemas.microsoft.com/office/powerpoint/2010/main" val="297643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F1D52-0647-4016-A142-06435955E08C}" type="datetime1">
              <a:rPr lang="it-IT" smtClean="0"/>
              <a:t>07/11/2023</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SPI CGIL - Roma 26 ottobre 2023</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6AECC-6181-46D5-BD66-F3994005C439}" type="slidenum">
              <a:rPr lang="it-IT" smtClean="0"/>
              <a:t>‹N›</a:t>
            </a:fld>
            <a:endParaRPr lang="it-IT"/>
          </a:p>
        </p:txBody>
      </p:sp>
    </p:spTree>
    <p:extLst>
      <p:ext uri="{BB962C8B-B14F-4D97-AF65-F5344CB8AC3E}">
        <p14:creationId xmlns:p14="http://schemas.microsoft.com/office/powerpoint/2010/main" val="14166951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2083980"/>
            <a:ext cx="9144000" cy="3971379"/>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8" name="Rectangle 2">
            <a:extLst>
              <a:ext uri="{FF2B5EF4-FFF2-40B4-BE49-F238E27FC236}">
                <a16:creationId xmlns:a16="http://schemas.microsoft.com/office/drawing/2014/main" id="{E5081968-BFB7-40BF-960A-681E9DFAF3C4}"/>
              </a:ext>
            </a:extLst>
          </p:cNvPr>
          <p:cNvSpPr txBox="1">
            <a:spLocks noChangeArrowheads="1"/>
          </p:cNvSpPr>
          <p:nvPr/>
        </p:nvSpPr>
        <p:spPr bwMode="auto">
          <a:xfrm>
            <a:off x="0" y="2255520"/>
            <a:ext cx="9079992" cy="379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2pPr>
            <a:lvl3pPr algn="l" rtl="0" eaLnBrk="1" fontAlgn="base" hangingPunct="1">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3pPr>
            <a:lvl4pPr algn="l" rtl="0" eaLnBrk="1" fontAlgn="base" hangingPunct="1">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4pPr>
            <a:lvl5pPr algn="l" rtl="0" eaLnBrk="1" fontAlgn="base" hangingPunct="1">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5pPr>
            <a:lvl6pPr marL="457200" algn="l" rtl="0" eaLnBrk="1" fontAlgn="base" hangingPunct="1">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6pPr>
            <a:lvl7pPr marL="914400" algn="l" rtl="0" eaLnBrk="1" fontAlgn="base" hangingPunct="1">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7pPr>
            <a:lvl8pPr marL="1371600" algn="l" rtl="0" eaLnBrk="1" fontAlgn="base" hangingPunct="1">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8pPr>
            <a:lvl9pPr marL="1828800" algn="l" rtl="0" eaLnBrk="1" fontAlgn="base" hangingPunct="1">
              <a:spcBef>
                <a:spcPct val="0"/>
              </a:spcBef>
              <a:spcAft>
                <a:spcPct val="0"/>
              </a:spcAft>
              <a:defRPr sz="3200">
                <a:solidFill>
                  <a:schemeClr val="bg1"/>
                </a:solidFill>
                <a:latin typeface="Trebuchet MS" pitchFamily="-105" charset="0"/>
                <a:ea typeface="ＭＳ Ｐゴシック" pitchFamily="-105" charset="-128"/>
                <a:cs typeface="ＭＳ Ｐゴシック" pitchFamily="-105" charset="-128"/>
              </a:defRPr>
            </a:lvl9p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altLang="it-IT" sz="3600" b="1" i="0" u="none" strike="noStrike" kern="0" cap="none" spc="0" normalizeH="0" baseline="0" noProof="0" dirty="0">
                <a:ln>
                  <a:noFill/>
                </a:ln>
                <a:solidFill>
                  <a:srgbClr val="FFFFFF"/>
                </a:solidFill>
                <a:effectLst/>
                <a:uLnTx/>
                <a:uFillTx/>
                <a:latin typeface="Garamond" panose="02020404030301010803" pitchFamily="18" charset="0"/>
                <a:ea typeface="ＭＳ Ｐゴシック"/>
              </a:rPr>
              <a:t>I DIRITTI NEL LAVORO DI CURA. </a:t>
            </a:r>
          </a:p>
          <a:p>
            <a:pPr marL="0" marR="0" lvl="0" indent="0" algn="ctr" defTabSz="914400" rtl="0" eaLnBrk="1" fontAlgn="base" latinLnBrk="0" hangingPunct="1">
              <a:lnSpc>
                <a:spcPct val="100000"/>
              </a:lnSpc>
              <a:spcBef>
                <a:spcPct val="0"/>
              </a:spcBef>
              <a:spcAft>
                <a:spcPts val="0"/>
              </a:spcAft>
              <a:buClrTx/>
              <a:buSzTx/>
              <a:buFontTx/>
              <a:buNone/>
              <a:tabLst/>
              <a:defRPr/>
            </a:pPr>
            <a:r>
              <a:rPr lang="it-IT" altLang="it-IT" sz="3600" b="1" kern="0" dirty="0">
                <a:solidFill>
                  <a:srgbClr val="FFFFFF"/>
                </a:solidFill>
                <a:latin typeface="Garamond" panose="02020404030301010803" pitchFamily="18" charset="0"/>
                <a:ea typeface="ＭＳ Ｐゴシック"/>
              </a:rPr>
              <a:t>CONDIZIONI DI LAVORO E SPERIMENTAZIONI.</a:t>
            </a:r>
            <a:endParaRPr kumimoji="0" lang="it-IT" altLang="it-IT" sz="3600" b="1" i="0" u="none" strike="noStrike" kern="0" cap="none" spc="0" normalizeH="0" baseline="0" noProof="0" dirty="0">
              <a:ln>
                <a:noFill/>
              </a:ln>
              <a:solidFill>
                <a:srgbClr val="FFFFFF"/>
              </a:solidFill>
              <a:effectLst/>
              <a:uLnTx/>
              <a:uFillTx/>
              <a:latin typeface="Garamond" panose="02020404030301010803" pitchFamily="18" charset="0"/>
              <a:ea typeface="ＭＳ Ｐゴシック"/>
            </a:endParaRPr>
          </a:p>
          <a:p>
            <a:pPr marL="0" marR="0" lvl="0" indent="0" algn="ctr" defTabSz="914400" rtl="0" eaLnBrk="1" fontAlgn="base" latinLnBrk="0" hangingPunct="1">
              <a:lnSpc>
                <a:spcPct val="100000"/>
              </a:lnSpc>
              <a:spcBef>
                <a:spcPct val="0"/>
              </a:spcBef>
              <a:spcAft>
                <a:spcPts val="0"/>
              </a:spcAft>
              <a:buClrTx/>
              <a:buSzTx/>
              <a:buFontTx/>
              <a:buNone/>
              <a:tabLst/>
              <a:defRPr/>
            </a:pPr>
            <a:r>
              <a:rPr lang="it-IT" altLang="it-IT" sz="2800" b="1" kern="0" dirty="0">
                <a:solidFill>
                  <a:srgbClr val="FFFFFF"/>
                </a:solidFill>
                <a:latin typeface="Garamond" panose="02020404030301010803" pitchFamily="18" charset="0"/>
                <a:ea typeface="ＭＳ Ｐゴシック"/>
              </a:rPr>
              <a:t>Il caso italiano</a:t>
            </a:r>
          </a:p>
          <a:p>
            <a:pPr marL="0" marR="0" lvl="0" indent="0" algn="ctr" defTabSz="914400" rtl="0" eaLnBrk="1" fontAlgn="base" latinLnBrk="0" hangingPunct="1">
              <a:lnSpc>
                <a:spcPct val="100000"/>
              </a:lnSpc>
              <a:spcBef>
                <a:spcPct val="0"/>
              </a:spcBef>
              <a:spcAft>
                <a:spcPts val="1200"/>
              </a:spcAft>
              <a:buClrTx/>
              <a:buSzTx/>
              <a:buFontTx/>
              <a:buNone/>
              <a:tabLst/>
              <a:defRPr/>
            </a:pPr>
            <a:endParaRPr kumimoji="0" lang="it-IT" altLang="it-IT" sz="2000" b="1" i="0" u="none" strike="noStrike" kern="0" cap="none" spc="0" normalizeH="0" baseline="0" noProof="0" dirty="0">
              <a:ln>
                <a:noFill/>
              </a:ln>
              <a:solidFill>
                <a:srgbClr val="FFFFFF"/>
              </a:solidFill>
              <a:effectLst/>
              <a:uLnTx/>
              <a:uFillTx/>
              <a:latin typeface="Garamond" panose="02020404030301010803" pitchFamily="18" charset="0"/>
              <a:ea typeface="ＭＳ Ｐゴシック"/>
            </a:endParaRPr>
          </a:p>
          <a:p>
            <a:pPr marL="0" marR="0" lvl="0" indent="0" algn="ctr" defTabSz="914400" rtl="0" eaLnBrk="1" fontAlgn="base" latinLnBrk="0" hangingPunct="1">
              <a:lnSpc>
                <a:spcPct val="100000"/>
              </a:lnSpc>
              <a:spcBef>
                <a:spcPct val="0"/>
              </a:spcBef>
              <a:spcAft>
                <a:spcPts val="1200"/>
              </a:spcAft>
              <a:buClrTx/>
              <a:buSzTx/>
              <a:buFontTx/>
              <a:buNone/>
              <a:tabLst/>
              <a:defRPr/>
            </a:pPr>
            <a:endParaRPr kumimoji="0" lang="it-IT" altLang="it-IT" sz="2000" b="1" i="0" u="none" strike="noStrike" kern="0" cap="none" spc="0" normalizeH="0" baseline="0" noProof="0" dirty="0">
              <a:ln>
                <a:noFill/>
              </a:ln>
              <a:solidFill>
                <a:srgbClr val="FFFFFF"/>
              </a:solidFill>
              <a:effectLst/>
              <a:uLnTx/>
              <a:uFillTx/>
              <a:latin typeface="Garamond" panose="02020404030301010803" pitchFamily="18" charset="0"/>
              <a:ea typeface="ＭＳ Ｐゴシック"/>
            </a:endParaRPr>
          </a:p>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it-IT" altLang="it-IT" sz="2000" b="1" i="0" u="none" strike="noStrike" kern="0" cap="none" spc="0" normalizeH="0" baseline="0" noProof="0" dirty="0">
                <a:ln>
                  <a:noFill/>
                </a:ln>
                <a:solidFill>
                  <a:srgbClr val="FFFFFF"/>
                </a:solidFill>
                <a:effectLst/>
                <a:uLnTx/>
                <a:uFillTx/>
                <a:latin typeface="Garamond" panose="02020404030301010803" pitchFamily="18" charset="0"/>
                <a:ea typeface="ＭＳ Ｐゴシック"/>
              </a:rPr>
              <a:t>Anna Mori</a:t>
            </a:r>
            <a:br>
              <a:rPr kumimoji="0" lang="it-IT" altLang="it-IT" sz="2000" b="0" i="0" u="none" strike="noStrike" kern="0" cap="none" spc="0" normalizeH="0" baseline="0" noProof="0" dirty="0">
                <a:ln>
                  <a:noFill/>
                </a:ln>
                <a:solidFill>
                  <a:srgbClr val="FFFFFF"/>
                </a:solidFill>
                <a:effectLst/>
                <a:uLnTx/>
                <a:uFillTx/>
                <a:latin typeface="Garamond" panose="02020404030301010803" pitchFamily="18" charset="0"/>
                <a:ea typeface="ＭＳ Ｐゴシック"/>
              </a:rPr>
            </a:br>
            <a:r>
              <a:rPr kumimoji="0" lang="it-IT" altLang="it-IT" sz="2000" b="0" i="0" u="none" strike="noStrike" kern="0" cap="none" spc="0" normalizeH="0" baseline="0" noProof="0" dirty="0">
                <a:ln>
                  <a:noFill/>
                </a:ln>
                <a:solidFill>
                  <a:srgbClr val="FFFFFF"/>
                </a:solidFill>
                <a:effectLst/>
                <a:uLnTx/>
                <a:uFillTx/>
                <a:latin typeface="Garamond" panose="02020404030301010803" pitchFamily="18" charset="0"/>
                <a:ea typeface="ＭＳ Ｐゴシック"/>
              </a:rPr>
              <a:t>(Università degli Studi di Milano)</a:t>
            </a:r>
            <a:br>
              <a:rPr kumimoji="0" lang="it-IT" altLang="it-IT" sz="2000" b="0" i="0" u="none" strike="noStrike" kern="0" cap="none" spc="0" normalizeH="0" baseline="0" noProof="0" dirty="0">
                <a:ln>
                  <a:noFill/>
                </a:ln>
                <a:solidFill>
                  <a:srgbClr val="FFFFFF"/>
                </a:solidFill>
                <a:effectLst/>
                <a:uLnTx/>
                <a:uFillTx/>
                <a:latin typeface="Trebuchet MS"/>
                <a:ea typeface="ＭＳ Ｐゴシック"/>
              </a:rPr>
            </a:br>
            <a:br>
              <a:rPr kumimoji="0" lang="it-IT" altLang="it-IT" sz="4000" b="0" i="0" u="none" strike="noStrike" kern="0" cap="none" spc="0" normalizeH="0" baseline="0" noProof="0" dirty="0">
                <a:ln>
                  <a:noFill/>
                </a:ln>
                <a:solidFill>
                  <a:srgbClr val="FFFFFF"/>
                </a:solidFill>
                <a:effectLst/>
                <a:uLnTx/>
                <a:uFillTx/>
                <a:latin typeface="Trebuchet MS"/>
                <a:ea typeface="ＭＳ Ｐゴシック"/>
              </a:rPr>
            </a:br>
            <a:br>
              <a:rPr kumimoji="0" lang="it-IT" altLang="it-IT" sz="3200" b="0" i="0" u="none" strike="noStrike" kern="0" cap="none" spc="0" normalizeH="0" baseline="0" noProof="0" dirty="0">
                <a:ln>
                  <a:noFill/>
                </a:ln>
                <a:solidFill>
                  <a:srgbClr val="FFFFFF"/>
                </a:solidFill>
                <a:effectLst/>
                <a:uLnTx/>
                <a:uFillTx/>
                <a:latin typeface="Trebuchet MS"/>
                <a:ea typeface="ＭＳ Ｐゴシック"/>
              </a:rPr>
            </a:br>
            <a:br>
              <a:rPr kumimoji="0" lang="it-IT" altLang="it-IT" sz="3200" b="0" i="0" u="none" strike="noStrike" kern="0" cap="none" spc="0" normalizeH="0" baseline="0" noProof="0" dirty="0">
                <a:ln>
                  <a:noFill/>
                </a:ln>
                <a:solidFill>
                  <a:srgbClr val="FFFFFF"/>
                </a:solidFill>
                <a:effectLst/>
                <a:uLnTx/>
                <a:uFillTx/>
                <a:latin typeface="Trebuchet MS"/>
                <a:ea typeface="ＭＳ Ｐゴシック"/>
              </a:rPr>
            </a:br>
            <a:endParaRPr kumimoji="0" lang="it-IT" altLang="it-IT" sz="3200" b="0" i="1" u="none" strike="noStrike" kern="0" cap="none" spc="0" normalizeH="0" baseline="0" noProof="0" dirty="0">
              <a:ln>
                <a:noFill/>
              </a:ln>
              <a:solidFill>
                <a:srgbClr val="FFFFFF"/>
              </a:solidFill>
              <a:effectLst/>
              <a:uLnTx/>
              <a:uFillTx/>
              <a:latin typeface="Trebuchet MS"/>
              <a:ea typeface="ＭＳ Ｐゴシック"/>
            </a:endParaRPr>
          </a:p>
        </p:txBody>
      </p:sp>
      <p:sp>
        <p:nvSpPr>
          <p:cNvPr id="9" name="CasellaDiTesto 8">
            <a:extLst>
              <a:ext uri="{FF2B5EF4-FFF2-40B4-BE49-F238E27FC236}">
                <a16:creationId xmlns:a16="http://schemas.microsoft.com/office/drawing/2014/main" id="{B13697D8-6FEB-4CE4-97DB-6AB38D65D400}"/>
              </a:ext>
            </a:extLst>
          </p:cNvPr>
          <p:cNvSpPr txBox="1"/>
          <p:nvPr/>
        </p:nvSpPr>
        <p:spPr>
          <a:xfrm>
            <a:off x="0" y="403184"/>
            <a:ext cx="9079992" cy="954107"/>
          </a:xfrm>
          <a:prstGeom prst="rect">
            <a:avLst/>
          </a:prstGeom>
          <a:noFill/>
        </p:spPr>
        <p:txBody>
          <a:bodyPr wrap="square" rtlCol="0">
            <a:spAutoFit/>
          </a:bodyPr>
          <a:lstStyle/>
          <a:p>
            <a:pPr algn="ctr"/>
            <a:r>
              <a:rPr lang="it-IT" sz="2800" b="1" kern="0" dirty="0">
                <a:solidFill>
                  <a:srgbClr val="008080"/>
                </a:solidFill>
                <a:latin typeface="Garamond" panose="02020404030301010803" pitchFamily="18" charset="0"/>
                <a:ea typeface="ＭＳ Ｐゴシック"/>
                <a:cs typeface="+mj-cs"/>
              </a:rPr>
              <a:t>Seminario nazionale SPI CGIL</a:t>
            </a:r>
          </a:p>
          <a:p>
            <a:pPr algn="ctr"/>
            <a:r>
              <a:rPr lang="it-IT" sz="2800" kern="0" dirty="0">
                <a:solidFill>
                  <a:srgbClr val="008080"/>
                </a:solidFill>
                <a:latin typeface="Garamond" panose="02020404030301010803" pitchFamily="18" charset="0"/>
                <a:ea typeface="ＭＳ Ｐゴシック"/>
                <a:cs typeface="+mj-cs"/>
              </a:rPr>
              <a:t>“</a:t>
            </a:r>
            <a:r>
              <a:rPr lang="it-IT" sz="2800" i="1" kern="0" dirty="0">
                <a:solidFill>
                  <a:srgbClr val="008080"/>
                </a:solidFill>
                <a:latin typeface="Garamond" panose="02020404030301010803" pitchFamily="18" charset="0"/>
                <a:ea typeface="ＭＳ Ｐゴシック"/>
                <a:cs typeface="+mj-cs"/>
              </a:rPr>
              <a:t>Diritto alla cura e diritti nel lavoro di cura</a:t>
            </a:r>
            <a:r>
              <a:rPr lang="it-IT" sz="2800" kern="0" dirty="0">
                <a:solidFill>
                  <a:srgbClr val="008080"/>
                </a:solidFill>
                <a:latin typeface="Garamond" panose="02020404030301010803" pitchFamily="18" charset="0"/>
                <a:ea typeface="ＭＳ Ｐゴシック"/>
                <a:cs typeface="+mj-cs"/>
              </a:rPr>
              <a:t>” </a:t>
            </a:r>
          </a:p>
        </p:txBody>
      </p:sp>
      <p:sp>
        <p:nvSpPr>
          <p:cNvPr id="10" name="CasellaDiTesto 9">
            <a:extLst>
              <a:ext uri="{FF2B5EF4-FFF2-40B4-BE49-F238E27FC236}">
                <a16:creationId xmlns:a16="http://schemas.microsoft.com/office/drawing/2014/main" id="{899196A0-1BF4-41CC-8B8F-0409D5D9B434}"/>
              </a:ext>
            </a:extLst>
          </p:cNvPr>
          <p:cNvSpPr txBox="1"/>
          <p:nvPr/>
        </p:nvSpPr>
        <p:spPr>
          <a:xfrm>
            <a:off x="32004" y="6257652"/>
            <a:ext cx="9079992" cy="400110"/>
          </a:xfrm>
          <a:prstGeom prst="rect">
            <a:avLst/>
          </a:prstGeom>
          <a:noFill/>
        </p:spPr>
        <p:txBody>
          <a:bodyPr wrap="square" rtlCol="0">
            <a:spAutoFit/>
          </a:bodyPr>
          <a:lstStyle/>
          <a:p>
            <a:pPr algn="ctr"/>
            <a:r>
              <a:rPr lang="it-IT" sz="2000" kern="0" dirty="0">
                <a:solidFill>
                  <a:srgbClr val="008080"/>
                </a:solidFill>
                <a:latin typeface="Garamond" panose="02020404030301010803" pitchFamily="18" charset="0"/>
                <a:ea typeface="ＭＳ Ｐゴシック"/>
                <a:cs typeface="+mj-cs"/>
              </a:rPr>
              <a:t>Roma, 26 ottobre 2023</a:t>
            </a:r>
          </a:p>
        </p:txBody>
      </p:sp>
    </p:spTree>
    <p:extLst>
      <p:ext uri="{BB962C8B-B14F-4D97-AF65-F5344CB8AC3E}">
        <p14:creationId xmlns:p14="http://schemas.microsoft.com/office/powerpoint/2010/main" val="2992688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ESPERIENZE APPLICATIVE</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208248" y="1287501"/>
            <a:ext cx="8727503" cy="5042176"/>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92075" lvl="1" indent="0" algn="ctr" eaLnBrk="1" hangingPunct="1">
              <a:spcBef>
                <a:spcPts val="0"/>
              </a:spcBef>
              <a:spcAft>
                <a:spcPts val="3000"/>
              </a:spcAft>
              <a:buClr>
                <a:srgbClr val="595959"/>
              </a:buClr>
              <a:buSzPct val="75000"/>
              <a:buNone/>
              <a:defRPr/>
            </a:pPr>
            <a:r>
              <a:rPr lang="it-IT" altLang="it-IT" sz="2400" b="1" i="0" dirty="0">
                <a:latin typeface="Garamond" panose="02020404030301010803" pitchFamily="18" charset="0"/>
                <a:ea typeface="ＭＳ Ｐゴシック" panose="020B0600070205080204" pitchFamily="34" charset="-128"/>
              </a:rPr>
              <a:t>Nuovi parametri negoziati nel sistema di accreditamento dei servizi di cura agli anziani (regione Emilia Romagna)</a:t>
            </a:r>
          </a:p>
          <a:p>
            <a:pPr marL="377825" lvl="1" indent="-285750">
              <a:spcBef>
                <a:spcPts val="0"/>
              </a:spcBef>
              <a:spcAft>
                <a:spcPts val="1800"/>
              </a:spcAft>
              <a:buClr>
                <a:srgbClr val="008080"/>
              </a:buClr>
              <a:buSzPct val="100000"/>
              <a:defRPr/>
            </a:pPr>
            <a:r>
              <a:rPr lang="it-IT" altLang="it-IT" sz="1800" b="1" dirty="0">
                <a:ea typeface="ＭＳ Ｐゴシック" panose="020B0600070205080204" pitchFamily="34" charset="-128"/>
              </a:rPr>
              <a:t>Problema affrontato</a:t>
            </a:r>
            <a:r>
              <a:rPr lang="it-IT" altLang="it-IT" sz="1800" dirty="0">
                <a:ea typeface="ＭＳ Ｐゴシック" panose="020B0600070205080204" pitchFamily="34" charset="-128"/>
              </a:rPr>
              <a:t>: frammentazione del sistema contrattuale e delle condizioni di lavoro applicate dai fornitori all'interno del sistema di accreditamento</a:t>
            </a:r>
          </a:p>
          <a:p>
            <a:pPr marL="377825" lvl="1" indent="-285750">
              <a:spcBef>
                <a:spcPts val="0"/>
              </a:spcBef>
              <a:spcAft>
                <a:spcPts val="1800"/>
              </a:spcAft>
              <a:buClr>
                <a:srgbClr val="008080"/>
              </a:buClr>
              <a:buSzPct val="100000"/>
              <a:defRPr/>
            </a:pPr>
            <a:r>
              <a:rPr lang="it-IT" altLang="it-IT" sz="1800" dirty="0">
                <a:ea typeface="ＭＳ Ｐゴシック" panose="020B0600070205080204" pitchFamily="34" charset="-128"/>
              </a:rPr>
              <a:t>P</a:t>
            </a:r>
            <a:r>
              <a:rPr lang="it-IT" altLang="it-IT" sz="1800" i="0" dirty="0">
                <a:latin typeface="Garamond" panose="02020404030301010803" pitchFamily="18" charset="0"/>
                <a:ea typeface="ＭＳ Ｐゴシック" panose="020B0600070205080204" pitchFamily="34" charset="-128"/>
              </a:rPr>
              <a:t>rotocollo regionale sulla qualità del lavoro negli appalti pubblici </a:t>
            </a:r>
            <a:r>
              <a:rPr lang="it-IT" altLang="it-IT" sz="1800" i="0" dirty="0">
                <a:ea typeface="ＭＳ Ｐゴシック" panose="020B0600070205080204" pitchFamily="34" charset="-128"/>
              </a:rPr>
              <a:t>→</a:t>
            </a:r>
            <a:r>
              <a:rPr lang="it-IT" altLang="it-IT" sz="1800" dirty="0">
                <a:ea typeface="ＭＳ Ｐゴシック" panose="020B0600070205080204" pitchFamily="34" charset="-128"/>
              </a:rPr>
              <a:t>  </a:t>
            </a:r>
            <a:r>
              <a:rPr lang="it-IT" altLang="it-IT" sz="1800" b="1" dirty="0">
                <a:ea typeface="ＭＳ Ｐゴシック" panose="020B0600070205080204" pitchFamily="34" charset="-128"/>
              </a:rPr>
              <a:t>presupposto istituzionale</a:t>
            </a:r>
            <a:r>
              <a:rPr lang="it-IT" altLang="it-IT" sz="1800" dirty="0">
                <a:ea typeface="ＭＳ Ｐゴシック" panose="020B0600070205080204" pitchFamily="34" charset="-128"/>
              </a:rPr>
              <a:t> per negoziare regole </a:t>
            </a:r>
            <a:r>
              <a:rPr lang="it-IT" altLang="it-IT" sz="1800" i="0" dirty="0">
                <a:latin typeface="Garamond" panose="02020404030301010803" pitchFamily="18" charset="0"/>
                <a:ea typeface="ＭＳ Ｐゴシック" panose="020B0600070205080204" pitchFamily="34" charset="-128"/>
              </a:rPr>
              <a:t>e criteri per l'accreditamento stabiliti dal tavolo tecnico tra l'amministrazione regionale e le organizzazioni sindacali e datoriali più rappresentative </a:t>
            </a:r>
          </a:p>
          <a:p>
            <a:pPr marL="377825" lvl="1" indent="-285750">
              <a:spcBef>
                <a:spcPts val="0"/>
              </a:spcBef>
              <a:spcAft>
                <a:spcPts val="1800"/>
              </a:spcAft>
              <a:buClr>
                <a:srgbClr val="008080"/>
              </a:buClr>
              <a:buSzPct val="100000"/>
              <a:defRPr/>
            </a:pPr>
            <a:r>
              <a:rPr lang="it-IT" altLang="it-IT" sz="1800" i="0" dirty="0">
                <a:latin typeface="Garamond" panose="02020404030301010803" pitchFamily="18" charset="0"/>
                <a:ea typeface="ＭＳ Ｐゴシック" panose="020B0600070205080204" pitchFamily="34" charset="-128"/>
              </a:rPr>
              <a:t>Tariffe per la fornitura di servizi più elevate per i fornitori che applicano CCNL firmati dalle parti sociali più rappresentative </a:t>
            </a:r>
            <a:r>
              <a:rPr lang="it-IT" altLang="it-IT" sz="1800" i="0" dirty="0">
                <a:ea typeface="ＭＳ Ｐゴシック" panose="020B0600070205080204" pitchFamily="34" charset="-128"/>
              </a:rPr>
              <a:t>→</a:t>
            </a:r>
            <a:r>
              <a:rPr lang="it-IT" altLang="it-IT" sz="1800" i="0" dirty="0">
                <a:latin typeface="Garamond" panose="02020404030301010803" pitchFamily="18" charset="0"/>
                <a:ea typeface="ＭＳ Ｐゴシック" panose="020B0600070205080204" pitchFamily="34" charset="-128"/>
              </a:rPr>
              <a:t> disincentivo ad applicare CCNL “pirata”</a:t>
            </a:r>
          </a:p>
          <a:p>
            <a:pPr marL="377825" lvl="1" indent="-285750">
              <a:spcBef>
                <a:spcPts val="0"/>
              </a:spcBef>
              <a:spcAft>
                <a:spcPts val="1800"/>
              </a:spcAft>
              <a:buClr>
                <a:srgbClr val="008080"/>
              </a:buClr>
              <a:buSzPct val="100000"/>
              <a:defRPr/>
            </a:pPr>
            <a:r>
              <a:rPr lang="it-IT" altLang="it-IT" sz="1800" b="1" i="0" dirty="0">
                <a:latin typeface="Garamond" panose="02020404030301010803" pitchFamily="18" charset="0"/>
                <a:ea typeface="ＭＳ Ｐゴシック" panose="020B0600070205080204" pitchFamily="34" charset="-128"/>
              </a:rPr>
              <a:t>Risultato</a:t>
            </a:r>
            <a:r>
              <a:rPr lang="it-IT" altLang="it-IT" sz="1800" i="0" dirty="0">
                <a:latin typeface="Garamond" panose="02020404030301010803" pitchFamily="18" charset="0"/>
                <a:ea typeface="ＭＳ Ｐゴシック" panose="020B0600070205080204" pitchFamily="34" charset="-128"/>
              </a:rPr>
              <a:t>: contenimento della frammentazione delle condizioni di lavoro e limiti alla possibilità di shopping regime shopping tra </a:t>
            </a:r>
            <a:r>
              <a:rPr lang="it-IT" altLang="it-IT" sz="1800" dirty="0">
                <a:ea typeface="ＭＳ Ｐゴシック" panose="020B0600070205080204" pitchFamily="34" charset="-128"/>
              </a:rPr>
              <a:t>CCNL</a:t>
            </a:r>
            <a:endParaRPr lang="it-IT" altLang="it-IT" sz="1400" i="0" dirty="0">
              <a:latin typeface="Garamond" panose="02020404030301010803" pitchFamily="18" charset="0"/>
              <a:ea typeface="ＭＳ Ｐゴシック" panose="020B0600070205080204" pitchFamily="34" charset="-128"/>
            </a:endParaRPr>
          </a:p>
        </p:txBody>
      </p:sp>
      <p:sp>
        <p:nvSpPr>
          <p:cNvPr id="11" name="Segnaposto contenuto 2">
            <a:extLst>
              <a:ext uri="{FF2B5EF4-FFF2-40B4-BE49-F238E27FC236}">
                <a16:creationId xmlns:a16="http://schemas.microsoft.com/office/drawing/2014/main" id="{3C559F8E-E283-4649-AA96-65058110AD03}"/>
              </a:ext>
            </a:extLst>
          </p:cNvPr>
          <p:cNvSpPr txBox="1">
            <a:spLocks/>
          </p:cNvSpPr>
          <p:nvPr/>
        </p:nvSpPr>
        <p:spPr>
          <a:xfrm>
            <a:off x="236984" y="1348422"/>
            <a:ext cx="8727503" cy="48168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spcAft>
                <a:spcPts val="600"/>
              </a:spcAft>
              <a:buClr>
                <a:srgbClr val="595959"/>
              </a:buClr>
              <a:buSzPct val="75000"/>
              <a:buFont typeface="Wingdings" panose="05000000000000000000" pitchFamily="2" charset="2"/>
              <a:buChar char="§"/>
              <a:defRPr/>
            </a:pPr>
            <a:endParaRPr lang="it-IT" altLang="it-IT" sz="2200" dirty="0">
              <a:latin typeface="Garamond" panose="02020404030301010803" pitchFamily="18" charset="0"/>
              <a:ea typeface="ＭＳ Ｐゴシック" panose="020B0600070205080204" pitchFamily="34" charset="-128"/>
            </a:endParaRPr>
          </a:p>
          <a:p>
            <a:pPr>
              <a:spcBef>
                <a:spcPts val="0"/>
              </a:spcBef>
              <a:spcAft>
                <a:spcPts val="600"/>
              </a:spcAft>
              <a:buClr>
                <a:srgbClr val="595959"/>
              </a:buClr>
              <a:buSzPct val="75000"/>
              <a:buFont typeface="Wingdings" panose="05000000000000000000" pitchFamily="2" charset="2"/>
              <a:buChar char="§"/>
              <a:defRPr/>
            </a:pPr>
            <a:endParaRPr lang="it-IT" altLang="it-IT" dirty="0">
              <a:latin typeface="Garamond" panose="02020404030301010803" pitchFamily="18" charset="0"/>
              <a:ea typeface="ＭＳ Ｐゴシック" panose="020B0600070205080204" pitchFamily="34" charset="-128"/>
            </a:endParaRPr>
          </a:p>
        </p:txBody>
      </p:sp>
      <p:sp>
        <p:nvSpPr>
          <p:cNvPr id="9" name="Segnaposto piè di pagina 4">
            <a:extLst>
              <a:ext uri="{FF2B5EF4-FFF2-40B4-BE49-F238E27FC236}">
                <a16:creationId xmlns:a16="http://schemas.microsoft.com/office/drawing/2014/main" id="{742D2591-AB14-4B6F-9165-59AAAC92C561}"/>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2825871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PUNTI DI FORZA</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208248" y="1408177"/>
            <a:ext cx="8727503" cy="4722113"/>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447675" lvl="1" indent="-355600" eaLnBrk="1" hangingPunct="1">
              <a:spcBef>
                <a:spcPts val="0"/>
              </a:spcBef>
              <a:spcAft>
                <a:spcPts val="600"/>
              </a:spcAft>
              <a:buClr>
                <a:srgbClr val="595959"/>
              </a:buClr>
              <a:buSzPct val="75000"/>
              <a:buFont typeface="Wingdings" panose="05000000000000000000" pitchFamily="2" charset="2"/>
              <a:buChar char="Ø"/>
              <a:defRPr/>
            </a:pPr>
            <a:endParaRPr lang="it-IT" altLang="it-IT" sz="1000" i="0" dirty="0">
              <a:latin typeface="Garamond" panose="02020404030301010803" pitchFamily="18" charset="0"/>
              <a:ea typeface="ＭＳ Ｐゴシック" panose="020B0600070205080204" pitchFamily="34" charset="-128"/>
            </a:endParaRPr>
          </a:p>
          <a:p>
            <a:pPr marL="265113" lvl="1" indent="-173038">
              <a:spcBef>
                <a:spcPts val="1200"/>
              </a:spcBef>
            </a:pPr>
            <a:endParaRPr lang="it-IT" altLang="it-IT" sz="2000" i="0" dirty="0">
              <a:latin typeface="Garamond" panose="02020404030301010803" pitchFamily="18" charset="0"/>
              <a:ea typeface="ＭＳ Ｐゴシック" panose="020B0600070205080204" pitchFamily="34" charset="-128"/>
            </a:endParaRPr>
          </a:p>
          <a:p>
            <a:pPr marL="265113" lvl="1" indent="-173038">
              <a:spcBef>
                <a:spcPts val="1200"/>
              </a:spcBef>
            </a:pPr>
            <a:endParaRPr lang="it-IT" sz="2000" dirty="0"/>
          </a:p>
          <a:p>
            <a:pPr marL="265113" lvl="1" indent="-173038">
              <a:spcBef>
                <a:spcPts val="1200"/>
              </a:spcBef>
            </a:pPr>
            <a:endParaRPr lang="it-IT" altLang="it-IT" sz="1400" i="0" dirty="0">
              <a:latin typeface="Garamond" panose="02020404030301010803" pitchFamily="18" charset="0"/>
              <a:ea typeface="ＭＳ Ｐゴシック" panose="020B0600070205080204" pitchFamily="34" charset="-128"/>
            </a:endParaRPr>
          </a:p>
        </p:txBody>
      </p:sp>
      <p:sp>
        <p:nvSpPr>
          <p:cNvPr id="10" name="Segnaposto contenuto 2">
            <a:extLst>
              <a:ext uri="{FF2B5EF4-FFF2-40B4-BE49-F238E27FC236}">
                <a16:creationId xmlns:a16="http://schemas.microsoft.com/office/drawing/2014/main" id="{745D1B9F-E028-42B1-8F4A-E2DA94A969D7}"/>
              </a:ext>
            </a:extLst>
          </p:cNvPr>
          <p:cNvSpPr txBox="1">
            <a:spLocks/>
          </p:cNvSpPr>
          <p:nvPr/>
        </p:nvSpPr>
        <p:spPr>
          <a:xfrm>
            <a:off x="244443" y="1566496"/>
            <a:ext cx="8727504" cy="37250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Bef>
                <a:spcPts val="0"/>
              </a:spcBef>
              <a:spcAft>
                <a:spcPts val="1200"/>
              </a:spcAft>
              <a:buClr>
                <a:srgbClr val="008080"/>
              </a:buClr>
              <a:buSzPct val="100000"/>
              <a:buFont typeface="Wingdings" panose="05000000000000000000" pitchFamily="2" charset="2"/>
              <a:buChar char="§"/>
              <a:defRPr/>
            </a:pPr>
            <a:r>
              <a:rPr lang="it-IT" altLang="it-IT" sz="2200" b="1" dirty="0">
                <a:latin typeface="Garamond" panose="02020404030301010803" pitchFamily="18" charset="0"/>
                <a:ea typeface="ＭＳ Ｐゴシック" panose="020B0600070205080204" pitchFamily="34" charset="-128"/>
              </a:rPr>
              <a:t>Elementi sostantivi </a:t>
            </a:r>
            <a:r>
              <a:rPr lang="it-IT" altLang="it-IT" sz="2200" dirty="0">
                <a:latin typeface="Garamond" panose="02020404030301010803" pitchFamily="18" charset="0"/>
                <a:ea typeface="ＭＳ Ｐゴシック" panose="020B0600070205080204" pitchFamily="34" charset="-128"/>
              </a:rPr>
              <a:t>(clausole sociali/indicazione dei CCNL da applicare) </a:t>
            </a:r>
          </a:p>
          <a:p>
            <a:pPr marL="803275" indent="-265113" algn="l">
              <a:spcBef>
                <a:spcPts val="0"/>
              </a:spcBef>
              <a:spcAft>
                <a:spcPts val="600"/>
              </a:spcAft>
              <a:buClr>
                <a:srgbClr val="008080"/>
              </a:buClr>
              <a:buSzPct val="100000"/>
              <a:buFont typeface="Wingdings" panose="05000000000000000000" pitchFamily="2" charset="2"/>
              <a:buChar char="Ø"/>
              <a:defRPr/>
            </a:pPr>
            <a:r>
              <a:rPr lang="it-IT" altLang="it-IT" sz="2200" dirty="0">
                <a:latin typeface="Garamond" panose="02020404030301010803" pitchFamily="18" charset="0"/>
                <a:ea typeface="ＭＳ Ｐゴシック" panose="020B0600070205080204" pitchFamily="34" charset="-128"/>
              </a:rPr>
              <a:t>costituiscono uno strumento per migliorare le condizioni di lavoro e per ridurre la necessità di ricorrere al conflitto per tutelarle</a:t>
            </a:r>
          </a:p>
          <a:p>
            <a:pPr marL="685800" lvl="1" indent="-285750" algn="l">
              <a:spcBef>
                <a:spcPts val="0"/>
              </a:spcBef>
              <a:spcAft>
                <a:spcPts val="600"/>
              </a:spcAft>
              <a:buClr>
                <a:srgbClr val="008080"/>
              </a:buClr>
              <a:buSzPct val="100000"/>
              <a:buFont typeface="Wingdings" panose="05000000000000000000" pitchFamily="2" charset="2"/>
              <a:buChar char="§"/>
              <a:defRPr/>
            </a:pPr>
            <a:endParaRPr lang="it-IT" altLang="it-IT" sz="1800" dirty="0">
              <a:latin typeface="Garamond" panose="02020404030301010803" pitchFamily="18" charset="0"/>
              <a:ea typeface="ＭＳ Ｐゴシック" panose="020B0600070205080204" pitchFamily="34" charset="-128"/>
            </a:endParaRPr>
          </a:p>
          <a:p>
            <a:pPr marL="342900" indent="-342900" algn="l">
              <a:spcBef>
                <a:spcPts val="0"/>
              </a:spcBef>
              <a:spcAft>
                <a:spcPts val="1200"/>
              </a:spcAft>
              <a:buClr>
                <a:srgbClr val="008080"/>
              </a:buClr>
              <a:buSzPct val="100000"/>
              <a:buFont typeface="Wingdings" panose="05000000000000000000" pitchFamily="2" charset="2"/>
              <a:buChar char="§"/>
              <a:defRPr/>
            </a:pPr>
            <a:r>
              <a:rPr lang="it-IT" altLang="it-IT" sz="2200" dirty="0">
                <a:latin typeface="Garamond" panose="02020404030301010803" pitchFamily="18" charset="0"/>
                <a:ea typeface="ＭＳ Ｐゴシック" panose="020B0600070205080204" pitchFamily="34" charset="-128"/>
              </a:rPr>
              <a:t>Elementi procedurali (</a:t>
            </a:r>
            <a:r>
              <a:rPr lang="it-IT" altLang="it-IT" sz="2200" b="1" dirty="0">
                <a:latin typeface="Garamond" panose="02020404030301010803" pitchFamily="18" charset="0"/>
                <a:ea typeface="ＭＳ Ｐゴシック" panose="020B0600070205080204" pitchFamily="34" charset="-128"/>
              </a:rPr>
              <a:t>istituzionalizzazione del coinvolgimento preventivo dei sindacati</a:t>
            </a:r>
            <a:r>
              <a:rPr lang="it-IT" altLang="it-IT" sz="2200" dirty="0">
                <a:latin typeface="Garamond" panose="02020404030301010803" pitchFamily="18" charset="0"/>
                <a:ea typeface="ＭＳ Ｐゴシック" panose="020B0600070205080204" pitchFamily="34" charset="-128"/>
              </a:rPr>
              <a:t>,</a:t>
            </a:r>
            <a:r>
              <a:rPr lang="it-IT" altLang="it-IT" sz="2200" b="1" dirty="0">
                <a:latin typeface="Garamond" panose="02020404030301010803" pitchFamily="18" charset="0"/>
                <a:ea typeface="ＭＳ Ｐゴシック" panose="020B0600070205080204" pitchFamily="34" charset="-128"/>
              </a:rPr>
              <a:t> </a:t>
            </a:r>
            <a:r>
              <a:rPr lang="it-IT" altLang="it-IT" sz="2200" dirty="0">
                <a:latin typeface="Garamond" panose="02020404030301010803" pitchFamily="18" charset="0"/>
                <a:ea typeface="ＭＳ Ｐゴシック" panose="020B0600070205080204" pitchFamily="34" charset="-128"/>
              </a:rPr>
              <a:t>“contrattazione d'anticipo”) </a:t>
            </a:r>
          </a:p>
          <a:p>
            <a:pPr marL="803275" indent="-265113" algn="l">
              <a:spcBef>
                <a:spcPts val="0"/>
              </a:spcBef>
              <a:spcAft>
                <a:spcPts val="600"/>
              </a:spcAft>
              <a:buClr>
                <a:srgbClr val="008080"/>
              </a:buClr>
              <a:buSzPct val="100000"/>
              <a:buFont typeface="Wingdings" panose="05000000000000000000" pitchFamily="2" charset="2"/>
              <a:buChar char="Ø"/>
              <a:defRPr/>
            </a:pPr>
            <a:r>
              <a:rPr lang="it-IT" altLang="it-IT" sz="2200" dirty="0">
                <a:latin typeface="Garamond" panose="02020404030301010803" pitchFamily="18" charset="0"/>
                <a:ea typeface="ＭＳ Ｐゴシック" panose="020B0600070205080204" pitchFamily="34" charset="-128"/>
              </a:rPr>
              <a:t>consente di «mettere a terra» gli accordi e garantirne l’effettiva implementazione</a:t>
            </a:r>
          </a:p>
        </p:txBody>
      </p:sp>
      <p:sp>
        <p:nvSpPr>
          <p:cNvPr id="9" name="Segnaposto piè di pagina 4">
            <a:extLst>
              <a:ext uri="{FF2B5EF4-FFF2-40B4-BE49-F238E27FC236}">
                <a16:creationId xmlns:a16="http://schemas.microsoft.com/office/drawing/2014/main" id="{A74EE44F-CD6F-4618-BBB5-3BAB6D922B8A}"/>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387040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PUNTI DI DEBOLEZZA</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208248" y="1408177"/>
            <a:ext cx="8727503" cy="4722113"/>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447675" lvl="1" indent="-355600" eaLnBrk="1" hangingPunct="1">
              <a:spcBef>
                <a:spcPts val="0"/>
              </a:spcBef>
              <a:spcAft>
                <a:spcPts val="600"/>
              </a:spcAft>
              <a:buClr>
                <a:srgbClr val="595959"/>
              </a:buClr>
              <a:buSzPct val="75000"/>
              <a:buFont typeface="Wingdings" panose="05000000000000000000" pitchFamily="2" charset="2"/>
              <a:buChar char="Ø"/>
              <a:defRPr/>
            </a:pPr>
            <a:endParaRPr lang="it-IT" altLang="it-IT" sz="1000" i="0" dirty="0">
              <a:latin typeface="Garamond" panose="02020404030301010803" pitchFamily="18" charset="0"/>
              <a:ea typeface="ＭＳ Ｐゴシック" panose="020B0600070205080204" pitchFamily="34" charset="-128"/>
            </a:endParaRPr>
          </a:p>
          <a:p>
            <a:pPr marL="265113" lvl="1" indent="-173038">
              <a:spcBef>
                <a:spcPts val="1200"/>
              </a:spcBef>
            </a:pPr>
            <a:endParaRPr lang="it-IT" altLang="it-IT" sz="2000" i="0" dirty="0">
              <a:latin typeface="Garamond" panose="02020404030301010803" pitchFamily="18" charset="0"/>
              <a:ea typeface="ＭＳ Ｐゴシック" panose="020B0600070205080204" pitchFamily="34" charset="-128"/>
            </a:endParaRPr>
          </a:p>
          <a:p>
            <a:pPr marL="265113" lvl="1" indent="-173038">
              <a:spcBef>
                <a:spcPts val="1200"/>
              </a:spcBef>
            </a:pPr>
            <a:endParaRPr lang="it-IT" sz="2000" dirty="0"/>
          </a:p>
          <a:p>
            <a:pPr marL="265113" lvl="1" indent="-173038">
              <a:spcBef>
                <a:spcPts val="1200"/>
              </a:spcBef>
            </a:pPr>
            <a:endParaRPr lang="it-IT" altLang="it-IT" sz="1400" i="0" dirty="0">
              <a:latin typeface="Garamond" panose="02020404030301010803" pitchFamily="18" charset="0"/>
              <a:ea typeface="ＭＳ Ｐゴシック" panose="020B0600070205080204" pitchFamily="34" charset="-128"/>
            </a:endParaRPr>
          </a:p>
        </p:txBody>
      </p:sp>
      <p:sp>
        <p:nvSpPr>
          <p:cNvPr id="11" name="Segnaposto contenuto 2">
            <a:extLst>
              <a:ext uri="{FF2B5EF4-FFF2-40B4-BE49-F238E27FC236}">
                <a16:creationId xmlns:a16="http://schemas.microsoft.com/office/drawing/2014/main" id="{3C559F8E-E283-4649-AA96-65058110AD03}"/>
              </a:ext>
            </a:extLst>
          </p:cNvPr>
          <p:cNvSpPr txBox="1">
            <a:spLocks/>
          </p:cNvSpPr>
          <p:nvPr/>
        </p:nvSpPr>
        <p:spPr>
          <a:xfrm>
            <a:off x="179512" y="1270000"/>
            <a:ext cx="8756239" cy="5213476"/>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63525" indent="-263525" algn="l">
              <a:lnSpc>
                <a:spcPct val="110000"/>
              </a:lnSpc>
              <a:spcBef>
                <a:spcPts val="0"/>
              </a:spcBef>
              <a:spcAft>
                <a:spcPts val="600"/>
              </a:spcAft>
              <a:buClr>
                <a:srgbClr val="008080"/>
              </a:buClr>
              <a:buSzPct val="100000"/>
              <a:buFont typeface="Wingdings" panose="05000000000000000000" pitchFamily="2" charset="2"/>
              <a:buChar char="§"/>
              <a:defRPr/>
            </a:pPr>
            <a:r>
              <a:rPr lang="it-IT" altLang="it-IT" sz="4000" dirty="0">
                <a:latin typeface="Garamond" panose="02020404030301010803" pitchFamily="18" charset="0"/>
                <a:ea typeface="ＭＳ Ｐゴシック" panose="020B0600070205080204" pitchFamily="34" charset="-128"/>
              </a:rPr>
              <a:t>Necessità di garantire la loro </a:t>
            </a:r>
            <a:r>
              <a:rPr lang="it-IT" altLang="it-IT" sz="4000" b="1" dirty="0">
                <a:latin typeface="Garamond" panose="02020404030301010803" pitchFamily="18" charset="0"/>
                <a:ea typeface="ＭＳ Ｐゴシック" panose="020B0600070205080204" pitchFamily="34" charset="-128"/>
              </a:rPr>
              <a:t>efficacia attraverso «l’utilizzo» da parte degli attori locali → </a:t>
            </a:r>
            <a:r>
              <a:rPr lang="it-IT" altLang="it-IT" sz="4000" dirty="0">
                <a:latin typeface="Garamond" panose="02020404030301010803" pitchFamily="18" charset="0"/>
                <a:ea typeface="ＭＳ Ｐゴシック" panose="020B0600070205080204" pitchFamily="34" charset="-128"/>
              </a:rPr>
              <a:t>rischio che le clausole sociali e procedure di coinvolgimento sindacale previste nei protocolli restino “tigri di carta”</a:t>
            </a:r>
          </a:p>
          <a:p>
            <a:pPr marL="720725" lvl="2" indent="-263525" algn="l">
              <a:lnSpc>
                <a:spcPct val="110000"/>
              </a:lnSpc>
              <a:spcBef>
                <a:spcPts val="600"/>
              </a:spcBef>
              <a:spcAft>
                <a:spcPts val="1800"/>
              </a:spcAft>
              <a:buClr>
                <a:srgbClr val="008080"/>
              </a:buClr>
              <a:buSzPct val="75000"/>
              <a:buFont typeface="Wingdings" panose="05000000000000000000" pitchFamily="2" charset="2"/>
              <a:buChar char="Ø"/>
              <a:defRPr/>
            </a:pPr>
            <a:r>
              <a:rPr lang="it-IT" altLang="it-IT" sz="4000" b="1" dirty="0">
                <a:latin typeface="Garamond" panose="02020404030301010803" pitchFamily="18" charset="0"/>
                <a:ea typeface="ＭＳ Ｐゴシック" panose="020B0600070205080204" pitchFamily="34" charset="-128"/>
              </a:rPr>
              <a:t>Risorse di personale </a:t>
            </a:r>
            <a:r>
              <a:rPr lang="it-IT" altLang="it-IT" sz="4000" dirty="0">
                <a:latin typeface="Garamond" panose="02020404030301010803" pitchFamily="18" charset="0"/>
                <a:ea typeface="ＭＳ Ｐゴシック" panose="020B0600070205080204" pitchFamily="34" charset="-128"/>
              </a:rPr>
              <a:t>da impegnare ai tavoli di negoziazione e monitoraggio</a:t>
            </a:r>
            <a:endParaRPr lang="it-IT" altLang="it-IT" sz="4000" b="1" dirty="0">
              <a:latin typeface="Garamond" panose="02020404030301010803" pitchFamily="18" charset="0"/>
              <a:ea typeface="ＭＳ Ｐゴシック" panose="020B0600070205080204" pitchFamily="34" charset="-128"/>
            </a:endParaRPr>
          </a:p>
          <a:p>
            <a:pPr marL="263525" indent="-263525" algn="l">
              <a:lnSpc>
                <a:spcPct val="110000"/>
              </a:lnSpc>
              <a:spcBef>
                <a:spcPts val="1200"/>
              </a:spcBef>
              <a:spcAft>
                <a:spcPts val="1800"/>
              </a:spcAft>
              <a:buClr>
                <a:srgbClr val="008080"/>
              </a:buClr>
              <a:buSzPct val="100000"/>
              <a:buFont typeface="Wingdings" panose="05000000000000000000" pitchFamily="2" charset="2"/>
              <a:buChar char="§"/>
              <a:defRPr/>
            </a:pPr>
            <a:r>
              <a:rPr lang="it-IT" altLang="it-IT" sz="4000" b="1" dirty="0">
                <a:latin typeface="Garamond" panose="02020404030301010803" pitchFamily="18" charset="0"/>
                <a:ea typeface="ＭＳ Ｐゴシック" panose="020B0600070205080204" pitchFamily="34" charset="-128"/>
              </a:rPr>
              <a:t>Risorse finanziarie limitate allocate dalle stazioni appaltanti </a:t>
            </a:r>
            <a:r>
              <a:rPr lang="it-IT" altLang="it-IT" sz="4000" dirty="0">
                <a:latin typeface="Garamond" panose="02020404030301010803" pitchFamily="18" charset="0"/>
                <a:ea typeface="ＭＳ Ｐゴシック" panose="020B0600070205080204" pitchFamily="34" charset="-128"/>
              </a:rPr>
              <a:t>nei bandi di gara come vincolo stringente </a:t>
            </a:r>
            <a:r>
              <a:rPr lang="it-IT" altLang="it-IT" sz="4000" b="1" dirty="0">
                <a:latin typeface="Garamond" panose="02020404030301010803" pitchFamily="18" charset="0"/>
                <a:ea typeface="ＭＳ Ｐゴシック" panose="020B0600070205080204" pitchFamily="34" charset="-128"/>
              </a:rPr>
              <a:t>→ </a:t>
            </a:r>
            <a:r>
              <a:rPr lang="it-IT" altLang="it-IT" sz="4000" dirty="0">
                <a:latin typeface="Garamond" panose="02020404030301010803" pitchFamily="18" charset="0"/>
                <a:ea typeface="ＭＳ Ｐゴシック" panose="020B0600070205080204" pitchFamily="34" charset="-128"/>
              </a:rPr>
              <a:t>rischiano di precludere la possibilità di avere offerte «socialmente responsabili»</a:t>
            </a:r>
          </a:p>
          <a:p>
            <a:pPr marL="263525" indent="-263525" algn="l">
              <a:lnSpc>
                <a:spcPct val="110000"/>
              </a:lnSpc>
              <a:spcBef>
                <a:spcPts val="0"/>
              </a:spcBef>
              <a:spcAft>
                <a:spcPts val="1800"/>
              </a:spcAft>
              <a:buClr>
                <a:srgbClr val="008080"/>
              </a:buClr>
              <a:buSzPct val="100000"/>
              <a:buFont typeface="Wingdings" panose="05000000000000000000" pitchFamily="2" charset="2"/>
              <a:buChar char="§"/>
              <a:defRPr/>
            </a:pPr>
            <a:r>
              <a:rPr lang="it-IT" altLang="it-IT" sz="4000" b="1" dirty="0">
                <a:latin typeface="Garamond" panose="02020404030301010803" pitchFamily="18" charset="0"/>
                <a:ea typeface="ＭＳ Ｐゴシック" panose="020B0600070205080204" pitchFamily="34" charset="-128"/>
              </a:rPr>
              <a:t>Conformità alla normativa legale (UE e domestica) </a:t>
            </a:r>
            <a:r>
              <a:rPr lang="it-IT" altLang="it-IT" sz="4000" dirty="0">
                <a:latin typeface="Garamond" panose="02020404030301010803" pitchFamily="18" charset="0"/>
                <a:ea typeface="ＭＳ Ｐゴシック" panose="020B0600070205080204" pitchFamily="34" charset="-128"/>
              </a:rPr>
              <a:t>come vincolo per l'introduzione degli elementi più stringenti</a:t>
            </a:r>
          </a:p>
          <a:p>
            <a:pPr marL="263525" indent="-263525" algn="l">
              <a:lnSpc>
                <a:spcPct val="110000"/>
              </a:lnSpc>
              <a:spcBef>
                <a:spcPts val="1200"/>
              </a:spcBef>
              <a:spcAft>
                <a:spcPts val="1800"/>
              </a:spcAft>
              <a:buClr>
                <a:srgbClr val="008080"/>
              </a:buClr>
              <a:buSzPct val="100000"/>
              <a:buFont typeface="Wingdings" panose="05000000000000000000" pitchFamily="2" charset="2"/>
              <a:buChar char="§"/>
              <a:defRPr/>
            </a:pPr>
            <a:r>
              <a:rPr lang="it-IT" altLang="it-IT" sz="4000" b="1" dirty="0">
                <a:latin typeface="Garamond" panose="02020404030301010803" pitchFamily="18" charset="0"/>
                <a:ea typeface="ＭＳ Ｐゴシック" panose="020B0600070205080204" pitchFamily="34" charset="-128"/>
              </a:rPr>
              <a:t>Diffusione limitata</a:t>
            </a:r>
          </a:p>
          <a:p>
            <a:pPr>
              <a:spcBef>
                <a:spcPts val="0"/>
              </a:spcBef>
              <a:spcAft>
                <a:spcPts val="600"/>
              </a:spcAft>
              <a:buClr>
                <a:srgbClr val="595959"/>
              </a:buClr>
              <a:buSzPct val="75000"/>
              <a:buFont typeface="Wingdings" panose="05000000000000000000" pitchFamily="2" charset="2"/>
              <a:buChar char="§"/>
              <a:defRPr/>
            </a:pPr>
            <a:endParaRPr lang="it-IT" altLang="it-IT" sz="2200" dirty="0">
              <a:latin typeface="Garamond" panose="02020404030301010803" pitchFamily="18" charset="0"/>
              <a:ea typeface="ＭＳ Ｐゴシック" panose="020B0600070205080204" pitchFamily="34" charset="-128"/>
            </a:endParaRPr>
          </a:p>
          <a:p>
            <a:pPr>
              <a:spcBef>
                <a:spcPts val="0"/>
              </a:spcBef>
              <a:spcAft>
                <a:spcPts val="600"/>
              </a:spcAft>
              <a:buClr>
                <a:srgbClr val="595959"/>
              </a:buClr>
              <a:buSzPct val="75000"/>
              <a:buFont typeface="Wingdings" panose="05000000000000000000" pitchFamily="2" charset="2"/>
              <a:buChar char="§"/>
              <a:defRPr/>
            </a:pPr>
            <a:endParaRPr lang="it-IT" altLang="it-IT" dirty="0">
              <a:latin typeface="Garamond" panose="02020404030301010803" pitchFamily="18" charset="0"/>
              <a:ea typeface="ＭＳ Ｐゴシック" panose="020B0600070205080204" pitchFamily="34" charset="-128"/>
            </a:endParaRPr>
          </a:p>
        </p:txBody>
      </p:sp>
      <p:sp>
        <p:nvSpPr>
          <p:cNvPr id="9" name="Segnaposto piè di pagina 4">
            <a:extLst>
              <a:ext uri="{FF2B5EF4-FFF2-40B4-BE49-F238E27FC236}">
                <a16:creationId xmlns:a16="http://schemas.microsoft.com/office/drawing/2014/main" id="{71EAE14F-9E96-4F38-9850-3CC41DA53F1E}"/>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3149638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RIFLESSIONI CONCLUSIVE</a:t>
            </a:r>
            <a:endParaRPr lang="en-GB" sz="3200" dirty="0">
              <a:solidFill>
                <a:schemeClr val="bg1"/>
              </a:solidFill>
            </a:endParaRPr>
          </a:p>
        </p:txBody>
      </p:sp>
      <p:sp>
        <p:nvSpPr>
          <p:cNvPr id="10" name="Segnaposto contenuto 2">
            <a:extLst>
              <a:ext uri="{FF2B5EF4-FFF2-40B4-BE49-F238E27FC236}">
                <a16:creationId xmlns:a16="http://schemas.microsoft.com/office/drawing/2014/main" id="{1374752D-3AB1-4E79-88B4-C14A911EEF3B}"/>
              </a:ext>
            </a:extLst>
          </p:cNvPr>
          <p:cNvSpPr txBox="1">
            <a:spLocks/>
          </p:cNvSpPr>
          <p:nvPr/>
        </p:nvSpPr>
        <p:spPr>
          <a:xfrm>
            <a:off x="213200" y="1361439"/>
            <a:ext cx="8819040" cy="4755513"/>
          </a:xfrm>
        </p:spPr>
        <p:txBody>
          <a:bodyPr/>
          <a:lstStyle>
            <a:lvl1pPr marL="257168" indent="-257168" algn="l" defTabSz="685783" rtl="0" eaLnBrk="1" latinLnBrk="0" hangingPunct="1">
              <a:spcBef>
                <a:spcPct val="20000"/>
              </a:spcBef>
              <a:buClr>
                <a:srgbClr val="FFD500"/>
              </a:buClr>
              <a:buSzPct val="120000"/>
              <a:buFont typeface="Wingdings" panose="05000000000000000000" pitchFamily="2" charset="2"/>
              <a:buChar char="§"/>
              <a:defRPr sz="1800" i="1" kern="1200">
                <a:solidFill>
                  <a:schemeClr val="tx1"/>
                </a:solidFill>
                <a:latin typeface="+mn-lt"/>
                <a:ea typeface="+mn-ea"/>
                <a:cs typeface="+mn-cs"/>
              </a:defRPr>
            </a:lvl1pPr>
            <a:lvl2pPr marL="557199" indent="-214308" algn="l" defTabSz="685783" rtl="0" eaLnBrk="1" latinLnBrk="0" hangingPunct="1">
              <a:spcBef>
                <a:spcPct val="20000"/>
              </a:spcBef>
              <a:buClr>
                <a:srgbClr val="8B2231"/>
              </a:buClr>
              <a:buFont typeface="Arial" pitchFamily="34" charset="0"/>
              <a:buChar char="•"/>
              <a:defRPr sz="1500" i="1" kern="1200">
                <a:solidFill>
                  <a:schemeClr val="tx1"/>
                </a:solidFill>
                <a:latin typeface="+mn-lt"/>
                <a:ea typeface="+mn-ea"/>
                <a:cs typeface="+mn-cs"/>
              </a:defRPr>
            </a:lvl2pPr>
            <a:lvl3pPr marL="857228" indent="-171446" algn="l" defTabSz="685783" rtl="0" eaLnBrk="1" latinLnBrk="0" hangingPunct="1">
              <a:spcBef>
                <a:spcPct val="20000"/>
              </a:spcBef>
              <a:buFont typeface="Arial" pitchFamily="34" charset="0"/>
              <a:buChar char="•"/>
              <a:defRPr sz="1350" i="1" kern="1200">
                <a:solidFill>
                  <a:schemeClr val="tx1"/>
                </a:solidFill>
                <a:latin typeface="+mn-lt"/>
                <a:ea typeface="+mn-ea"/>
                <a:cs typeface="+mn-cs"/>
              </a:defRPr>
            </a:lvl3pPr>
            <a:lvl4pPr marL="1200120" indent="-171446" algn="l" defTabSz="685783" rtl="0" eaLnBrk="1" latinLnBrk="0" hangingPunct="1">
              <a:spcBef>
                <a:spcPct val="20000"/>
              </a:spcBef>
              <a:buFont typeface="Arial" pitchFamily="34" charset="0"/>
              <a:buChar char="–"/>
              <a:defRPr sz="1350" kern="1200">
                <a:solidFill>
                  <a:schemeClr val="tx1"/>
                </a:solidFill>
                <a:latin typeface="+mn-lt"/>
                <a:ea typeface="+mn-ea"/>
                <a:cs typeface="+mn-cs"/>
              </a:defRPr>
            </a:lvl4pPr>
            <a:lvl5pPr marL="1543012" indent="-171446" algn="l" defTabSz="685783" rtl="0" eaLnBrk="1" latinLnBrk="0" hangingPunct="1">
              <a:spcBef>
                <a:spcPct val="20000"/>
              </a:spcBef>
              <a:buFont typeface="Arial" pitchFamily="34" charset="0"/>
              <a:buChar char="»"/>
              <a:defRPr sz="135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63525" indent="-263525">
              <a:spcBef>
                <a:spcPts val="0"/>
              </a:spcBef>
              <a:spcAft>
                <a:spcPts val="600"/>
              </a:spcAft>
              <a:buClr>
                <a:srgbClr val="008080"/>
              </a:buClr>
              <a:buSzPct val="100000"/>
              <a:defRPr/>
            </a:pPr>
            <a:r>
              <a:rPr lang="it-IT" altLang="it-IT" sz="2000" i="0" dirty="0">
                <a:latin typeface="Garamond" panose="02020404030301010803" pitchFamily="18" charset="0"/>
                <a:ea typeface="ＭＳ Ｐゴシック" panose="020B0600070205080204" pitchFamily="34" charset="-128"/>
              </a:rPr>
              <a:t>Impossibilità di avere meccanismi di mercato nei servizi di cura «</a:t>
            </a:r>
            <a:r>
              <a:rPr lang="it-IT" altLang="it-IT" sz="2000" dirty="0">
                <a:latin typeface="Garamond" panose="02020404030301010803" pitchFamily="18" charset="0"/>
                <a:ea typeface="ＭＳ Ｐゴシック" panose="020B0600070205080204" pitchFamily="34" charset="-128"/>
              </a:rPr>
              <a:t>socialmente responsabili</a:t>
            </a:r>
            <a:r>
              <a:rPr lang="it-IT" altLang="it-IT" sz="2000" i="0" dirty="0">
                <a:latin typeface="Garamond" panose="02020404030301010803" pitchFamily="18" charset="0"/>
                <a:ea typeface="ＭＳ Ｐゴシック" panose="020B0600070205080204" pitchFamily="34" charset="-128"/>
              </a:rPr>
              <a:t>» </a:t>
            </a:r>
            <a:r>
              <a:rPr lang="it-IT" altLang="it-IT" sz="2000" b="1" i="0" dirty="0">
                <a:latin typeface="Garamond" panose="02020404030301010803" pitchFamily="18" charset="0"/>
                <a:ea typeface="ＭＳ Ｐゴシック" panose="020B0600070205080204" pitchFamily="34" charset="-128"/>
              </a:rPr>
              <a:t>senza pressioni sindacali → </a:t>
            </a:r>
            <a:r>
              <a:rPr lang="it-IT" altLang="it-IT" sz="2000" i="0" dirty="0">
                <a:latin typeface="Garamond" panose="02020404030301010803" pitchFamily="18" charset="0"/>
                <a:ea typeface="ＭＳ Ｐゴシック" panose="020B0600070205080204" pitchFamily="34" charset="-128"/>
              </a:rPr>
              <a:t>Centralità dell’azione sindacale tanto nello sviluppo delle iniziative quanto nella loro attuazione</a:t>
            </a:r>
          </a:p>
          <a:p>
            <a:pPr marL="263525" indent="-263525">
              <a:spcBef>
                <a:spcPts val="0"/>
              </a:spcBef>
              <a:spcAft>
                <a:spcPts val="600"/>
              </a:spcAft>
              <a:buClr>
                <a:srgbClr val="595959"/>
              </a:buClr>
              <a:buSzPct val="75000"/>
              <a:defRPr/>
            </a:pPr>
            <a:endParaRPr lang="it-IT" altLang="it-IT" sz="1000" i="0" dirty="0">
              <a:latin typeface="Garamond" panose="02020404030301010803" pitchFamily="18" charset="0"/>
              <a:ea typeface="ＭＳ Ｐゴシック" panose="020B0600070205080204" pitchFamily="34" charset="-128"/>
            </a:endParaRPr>
          </a:p>
          <a:p>
            <a:pPr marL="263525" indent="-263525">
              <a:spcBef>
                <a:spcPts val="0"/>
              </a:spcBef>
              <a:spcAft>
                <a:spcPts val="600"/>
              </a:spcAft>
              <a:buClr>
                <a:srgbClr val="008080"/>
              </a:buClr>
              <a:buSzPct val="100000"/>
              <a:defRPr/>
            </a:pPr>
            <a:r>
              <a:rPr lang="it-IT" altLang="it-IT" sz="2000" b="1" i="0" dirty="0">
                <a:latin typeface="Garamond" panose="02020404030301010803" pitchFamily="18" charset="0"/>
                <a:ea typeface="ＭＳ Ｐゴシック" panose="020B0600070205080204" pitchFamily="34" charset="-128"/>
              </a:rPr>
              <a:t>Elementi positivi</a:t>
            </a:r>
            <a:r>
              <a:rPr lang="it-IT" altLang="it-IT" sz="2000" i="0" dirty="0">
                <a:latin typeface="Garamond" panose="02020404030301010803" pitchFamily="18" charset="0"/>
                <a:ea typeface="ＭＳ Ｐゴシック" panose="020B0600070205080204" pitchFamily="34" charset="-128"/>
              </a:rPr>
              <a:t>: queste iniziative </a:t>
            </a:r>
            <a:r>
              <a:rPr lang="it-IT" altLang="it-IT" sz="2000" b="1" i="0" dirty="0">
                <a:latin typeface="Garamond" panose="02020404030301010803" pitchFamily="18" charset="0"/>
                <a:ea typeface="ＭＳ Ｐゴシック" panose="020B0600070205080204" pitchFamily="34" charset="-128"/>
              </a:rPr>
              <a:t>fanno la differenza</a:t>
            </a:r>
            <a:r>
              <a:rPr lang="it-IT" altLang="it-IT" sz="2000" i="0" dirty="0">
                <a:latin typeface="Garamond" panose="02020404030301010803" pitchFamily="18" charset="0"/>
                <a:ea typeface="ＭＳ Ｐゴシック" panose="020B0600070205080204" pitchFamily="34" charset="-128"/>
              </a:rPr>
              <a:t> rispetto allo status quo ante, sia in termini sostantivi, sia in termini procedurali</a:t>
            </a:r>
          </a:p>
          <a:p>
            <a:pPr marL="803275" lvl="1" indent="-265113">
              <a:spcBef>
                <a:spcPts val="0"/>
              </a:spcBef>
              <a:spcAft>
                <a:spcPts val="600"/>
              </a:spcAft>
              <a:buClr>
                <a:srgbClr val="008080"/>
              </a:buClr>
              <a:buSzPct val="75000"/>
              <a:buFont typeface="Wingdings" panose="05000000000000000000" pitchFamily="2" charset="2"/>
              <a:buChar char="Ø"/>
              <a:defRPr/>
            </a:pPr>
            <a:r>
              <a:rPr lang="it-IT" altLang="it-IT" sz="1800" i="0" dirty="0">
                <a:latin typeface="Garamond" panose="02020404030301010803" pitchFamily="18" charset="0"/>
                <a:ea typeface="ＭＳ Ｐゴシック" panose="020B0600070205080204" pitchFamily="34" charset="-128"/>
              </a:rPr>
              <a:t>Creano un’</a:t>
            </a:r>
            <a:r>
              <a:rPr lang="it-IT" altLang="it-IT" sz="1800" b="1" i="0" dirty="0">
                <a:latin typeface="Garamond" panose="02020404030301010803" pitchFamily="18" charset="0"/>
                <a:ea typeface="ＭＳ Ｐゴシック" panose="020B0600070205080204" pitchFamily="34" charset="-128"/>
              </a:rPr>
              <a:t>infrastruttura abilitante</a:t>
            </a:r>
            <a:r>
              <a:rPr lang="it-IT" altLang="it-IT" sz="1800" i="0" dirty="0">
                <a:latin typeface="Garamond" panose="02020404030301010803" pitchFamily="18" charset="0"/>
                <a:ea typeface="ＭＳ Ｐゴシック" panose="020B0600070205080204" pitchFamily="34" charset="-128"/>
              </a:rPr>
              <a:t> che è probabilmente l’unico elemento che garantisca l’implementazione effettiva delle regole</a:t>
            </a:r>
            <a:endParaRPr lang="it-IT" altLang="it-IT" sz="1400" i="0" dirty="0">
              <a:latin typeface="Garamond" panose="02020404030301010803" pitchFamily="18" charset="0"/>
              <a:ea typeface="ＭＳ Ｐゴシック" panose="020B0600070205080204" pitchFamily="34" charset="-128"/>
            </a:endParaRPr>
          </a:p>
          <a:p>
            <a:pPr marL="363544" indent="-263525">
              <a:spcBef>
                <a:spcPts val="1200"/>
              </a:spcBef>
              <a:spcAft>
                <a:spcPts val="600"/>
              </a:spcAft>
              <a:buClr>
                <a:srgbClr val="008080"/>
              </a:buClr>
              <a:buSzPct val="100000"/>
              <a:defRPr/>
            </a:pPr>
            <a:r>
              <a:rPr lang="it-IT" altLang="it-IT" sz="2000" b="1" i="0" dirty="0">
                <a:latin typeface="Garamond" panose="02020404030301010803" pitchFamily="18" charset="0"/>
                <a:ea typeface="ＭＳ Ｐゴシック" panose="020B0600070205080204" pitchFamily="34" charset="-128"/>
              </a:rPr>
              <a:t>Responsabilizzazione della committenza </a:t>
            </a:r>
            <a:r>
              <a:rPr lang="it-IT" altLang="it-IT" sz="2000" i="0" dirty="0">
                <a:latin typeface="Garamond" panose="02020404030301010803" pitchFamily="18" charset="0"/>
                <a:ea typeface="ＭＳ Ｐゴシック" panose="020B0600070205080204" pitchFamily="34" charset="-128"/>
              </a:rPr>
              <a:t>(stazioni appaltanti) rispetto alla qualità del lavoro che sta comprando </a:t>
            </a:r>
          </a:p>
          <a:p>
            <a:pPr marL="803275" lvl="1" indent="-265113">
              <a:spcBef>
                <a:spcPts val="0"/>
              </a:spcBef>
              <a:spcAft>
                <a:spcPts val="600"/>
              </a:spcAft>
              <a:buClr>
                <a:srgbClr val="008080"/>
              </a:buClr>
              <a:buSzPct val="100000"/>
              <a:buFont typeface="Wingdings" panose="05000000000000000000" pitchFamily="2" charset="2"/>
              <a:buChar char="Ø"/>
              <a:defRPr/>
            </a:pPr>
            <a:r>
              <a:rPr lang="it-IT" altLang="it-IT" sz="1800" i="0" dirty="0">
                <a:latin typeface="Garamond" panose="02020404030301010803" pitchFamily="18" charset="0"/>
                <a:ea typeface="ＭＳ Ｐゴシック" panose="020B0600070205080204" pitchFamily="34" charset="-128"/>
              </a:rPr>
              <a:t>il committente non può più sottrarsi alla propria responsabilità nel definire il perimetro (economico soprattutto) all’interno del quale si sviluppa la competizione</a:t>
            </a:r>
          </a:p>
          <a:p>
            <a:pPr marL="442919" indent="-342900">
              <a:spcBef>
                <a:spcPts val="1200"/>
              </a:spcBef>
              <a:spcAft>
                <a:spcPts val="600"/>
              </a:spcAft>
              <a:buClr>
                <a:srgbClr val="008080"/>
              </a:buClr>
              <a:buSzPct val="100000"/>
              <a:defRPr/>
            </a:pPr>
            <a:r>
              <a:rPr lang="it-IT" altLang="it-IT" sz="2100" i="0" dirty="0">
                <a:latin typeface="Garamond" panose="02020404030301010803" pitchFamily="18" charset="0"/>
                <a:ea typeface="ＭＳ Ｐゴシック" panose="020B0600070205080204" pitchFamily="34" charset="-128"/>
              </a:rPr>
              <a:t>Necessità del </a:t>
            </a:r>
            <a:r>
              <a:rPr lang="it-IT" altLang="it-IT" sz="2100" b="1" i="0" dirty="0">
                <a:latin typeface="Garamond" panose="02020404030301010803" pitchFamily="18" charset="0"/>
                <a:ea typeface="ＭＳ Ｐゴシック" panose="020B0600070205080204" pitchFamily="34" charset="-128"/>
              </a:rPr>
              <a:t>coinvolgimento dell’utenza </a:t>
            </a:r>
            <a:r>
              <a:rPr lang="it-IT" altLang="it-IT" sz="2100" i="0" dirty="0">
                <a:latin typeface="Garamond" panose="02020404030301010803" pitchFamily="18" charset="0"/>
                <a:ea typeface="ＭＳ Ｐゴシック" panose="020B0600070205080204" pitchFamily="34" charset="-128"/>
              </a:rPr>
              <a:t>come quarto attore in questa arena: </a:t>
            </a:r>
            <a:r>
              <a:rPr lang="it-IT" altLang="it-IT" sz="2100" i="0">
                <a:latin typeface="Garamond" panose="02020404030301010803" pitchFamily="18" charset="0"/>
                <a:ea typeface="ＭＳ Ｐゴシック" panose="020B0600070205080204" pitchFamily="34" charset="-128"/>
              </a:rPr>
              <a:t>occasione per rilanciare </a:t>
            </a:r>
            <a:r>
              <a:rPr lang="it-IT" altLang="it-IT" sz="2100" i="0" dirty="0">
                <a:latin typeface="Garamond" panose="02020404030301010803" pitchFamily="18" charset="0"/>
                <a:ea typeface="ＭＳ Ｐゴシック" panose="020B0600070205080204" pitchFamily="34" charset="-128"/>
              </a:rPr>
              <a:t>la contrattazione sociale</a:t>
            </a:r>
            <a:endParaRPr lang="it-IT" altLang="it-IT" sz="1700" i="0" dirty="0">
              <a:latin typeface="Garamond" panose="02020404030301010803" pitchFamily="18" charset="0"/>
              <a:ea typeface="ＭＳ Ｐゴシック" panose="020B0600070205080204" pitchFamily="34" charset="-128"/>
            </a:endParaRPr>
          </a:p>
        </p:txBody>
      </p:sp>
      <p:sp>
        <p:nvSpPr>
          <p:cNvPr id="8" name="Segnaposto piè di pagina 4">
            <a:extLst>
              <a:ext uri="{FF2B5EF4-FFF2-40B4-BE49-F238E27FC236}">
                <a16:creationId xmlns:a16="http://schemas.microsoft.com/office/drawing/2014/main" id="{55FB5594-6C6E-4A64-9790-E96BA1970FDA}"/>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1151203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RIFLESSIONI CONCLUSIVE</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220346" y="1371600"/>
            <a:ext cx="8704198" cy="5071235"/>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63525" indent="-263525">
              <a:spcBef>
                <a:spcPts val="0"/>
              </a:spcBef>
              <a:spcAft>
                <a:spcPts val="600"/>
              </a:spcAft>
              <a:buClr>
                <a:srgbClr val="008080"/>
              </a:buClr>
              <a:buSzPct val="100000"/>
              <a:defRPr/>
            </a:pPr>
            <a:r>
              <a:rPr lang="it-IT" altLang="it-IT" sz="2000" i="0" dirty="0">
                <a:latin typeface="Garamond" panose="02020404030301010803" pitchFamily="18" charset="0"/>
                <a:ea typeface="ＭＳ Ｐゴシック" panose="020B0600070205080204" pitchFamily="34" charset="-128"/>
              </a:rPr>
              <a:t>Ma una </a:t>
            </a:r>
            <a:r>
              <a:rPr lang="it-IT" altLang="it-IT" sz="2000" b="1" i="0" dirty="0">
                <a:latin typeface="Garamond" panose="02020404030301010803" pitchFamily="18" charset="0"/>
                <a:ea typeface="ＭＳ Ｐゴシック" panose="020B0600070205080204" pitchFamily="34" charset="-128"/>
              </a:rPr>
              <a:t>criticità fondamentale</a:t>
            </a:r>
          </a:p>
          <a:p>
            <a:pPr marL="720725" lvl="1" indent="-320675">
              <a:spcBef>
                <a:spcPts val="0"/>
              </a:spcBef>
              <a:spcAft>
                <a:spcPts val="600"/>
              </a:spcAft>
              <a:buClr>
                <a:srgbClr val="008080"/>
              </a:buClr>
              <a:buSzPct val="100000"/>
              <a:buFont typeface="Wingdings" panose="05000000000000000000" pitchFamily="2" charset="2"/>
              <a:buChar char="Ø"/>
              <a:defRPr/>
            </a:pPr>
            <a:r>
              <a:rPr lang="it-IT" altLang="it-IT" sz="2000" i="0" dirty="0">
                <a:latin typeface="Garamond" panose="02020404030301010803" pitchFamily="18" charset="0"/>
                <a:ea typeface="ＭＳ Ｐゴシック" panose="020B0600070205080204" pitchFamily="34" charset="-128"/>
              </a:rPr>
              <a:t>Le iniziative di «</a:t>
            </a:r>
            <a:r>
              <a:rPr lang="it-IT" altLang="it-IT" sz="2000" i="1" dirty="0">
                <a:latin typeface="Garamond" panose="02020404030301010803" pitchFamily="18" charset="0"/>
                <a:ea typeface="ＭＳ Ｐゴシック" panose="020B0600070205080204" pitchFamily="34" charset="-128"/>
              </a:rPr>
              <a:t>inclusione socialmente responsabile del mercato</a:t>
            </a:r>
            <a:r>
              <a:rPr lang="it-IT" altLang="it-IT" sz="2000" i="0" dirty="0">
                <a:latin typeface="Garamond" panose="02020404030301010803" pitchFamily="18" charset="0"/>
                <a:ea typeface="ＭＳ Ｐゴシック" panose="020B0600070205080204" pitchFamily="34" charset="-128"/>
              </a:rPr>
              <a:t>» della cura compensano solo in parte gli effetti negativi degli appalti pubblici, poiché la logica fondamentale dell’esternalizzazione (</a:t>
            </a:r>
            <a:r>
              <a:rPr lang="it-IT" altLang="it-IT" sz="2000" dirty="0">
                <a:ea typeface="ＭＳ Ｐゴシック" panose="020B0600070205080204" pitchFamily="34" charset="-128"/>
              </a:rPr>
              <a:t>meccanismo di mercato) </a:t>
            </a:r>
            <a:r>
              <a:rPr lang="it-IT" altLang="it-IT" sz="2000" i="0" dirty="0">
                <a:latin typeface="Garamond" panose="02020404030301010803" pitchFamily="18" charset="0"/>
                <a:ea typeface="ＭＳ Ｐゴシック" panose="020B0600070205080204" pitchFamily="34" charset="-128"/>
              </a:rPr>
              <a:t>rimane intatta</a:t>
            </a:r>
          </a:p>
          <a:p>
            <a:pPr marL="720725" lvl="2" indent="-320675">
              <a:spcBef>
                <a:spcPts val="0"/>
              </a:spcBef>
              <a:spcAft>
                <a:spcPts val="600"/>
              </a:spcAft>
              <a:buClr>
                <a:srgbClr val="008080"/>
              </a:buClr>
              <a:buSzPct val="100000"/>
              <a:buFont typeface="Wingdings" panose="05000000000000000000" pitchFamily="2" charset="2"/>
              <a:buChar char="Ø"/>
              <a:defRPr/>
            </a:pPr>
            <a:r>
              <a:rPr lang="it-IT" altLang="it-IT" sz="2000" i="0" dirty="0">
                <a:latin typeface="Garamond" panose="02020404030301010803" pitchFamily="18" charset="0"/>
                <a:ea typeface="ＭＳ Ｐゴシック" panose="020B0600070205080204" pitchFamily="34" charset="-128"/>
              </a:rPr>
              <a:t>Le due logiche </a:t>
            </a:r>
            <a:r>
              <a:rPr lang="it-IT" altLang="it-IT" sz="2000" dirty="0">
                <a:ea typeface="ＭＳ Ｐゴシック" panose="020B0600070205080204" pitchFamily="34" charset="-128"/>
              </a:rPr>
              <a:t> di «</a:t>
            </a:r>
            <a:r>
              <a:rPr lang="it-IT" altLang="it-IT" sz="2000" i="1" dirty="0">
                <a:latin typeface="Garamond" panose="02020404030301010803" pitchFamily="18" charset="0"/>
                <a:ea typeface="ＭＳ Ｐゴシック" panose="020B0600070205080204" pitchFamily="34" charset="-128"/>
              </a:rPr>
              <a:t>creazione/inclusione del mercato</a:t>
            </a:r>
            <a:r>
              <a:rPr lang="it-IT" altLang="it-IT" sz="2000" i="0" dirty="0">
                <a:latin typeface="Garamond" panose="02020404030301010803" pitchFamily="18" charset="0"/>
                <a:ea typeface="ＭＳ Ｐゴシック" panose="020B0600070205080204" pitchFamily="34" charset="-128"/>
              </a:rPr>
              <a:t>» sono in tensione strutturale e quest’ultima generalmente predomina</a:t>
            </a:r>
          </a:p>
          <a:p>
            <a:pPr marL="712788" lvl="2" indent="-265113">
              <a:spcBef>
                <a:spcPts val="0"/>
              </a:spcBef>
              <a:spcAft>
                <a:spcPts val="600"/>
              </a:spcAft>
              <a:buClr>
                <a:srgbClr val="595959"/>
              </a:buClr>
              <a:buSzPct val="75000"/>
              <a:buFont typeface="Wingdings" panose="05000000000000000000" pitchFamily="2" charset="2"/>
              <a:buChar char="Ø"/>
              <a:defRPr/>
            </a:pPr>
            <a:endParaRPr lang="it-IT" sz="1050" dirty="0">
              <a:ea typeface="ＭＳ Ｐゴシック" panose="020B0600070205080204" pitchFamily="34" charset="-128"/>
            </a:endParaRPr>
          </a:p>
          <a:p>
            <a:pPr marL="265113" lvl="1" indent="-265113">
              <a:spcBef>
                <a:spcPts val="0"/>
              </a:spcBef>
              <a:spcAft>
                <a:spcPts val="600"/>
              </a:spcAft>
              <a:buClr>
                <a:srgbClr val="008080"/>
              </a:buClr>
              <a:buSzPct val="100000"/>
              <a:tabLst>
                <a:tab pos="265113" algn="l"/>
              </a:tabLst>
              <a:defRPr/>
            </a:pPr>
            <a:r>
              <a:rPr lang="it-IT" sz="2000" dirty="0"/>
              <a:t>Ricomporre le condizioni di lavoro lungo tutta la filiera produttiva del settore della cura adottando il settore pubblico come punto di riferimento anche per la qualità dei servizi, fissando gli standard per gli attori privati</a:t>
            </a:r>
          </a:p>
          <a:p>
            <a:pPr marL="265113" lvl="1" indent="-265113">
              <a:spcBef>
                <a:spcPts val="0"/>
              </a:spcBef>
              <a:spcAft>
                <a:spcPts val="600"/>
              </a:spcAft>
              <a:buClr>
                <a:srgbClr val="008080"/>
              </a:buClr>
              <a:buSzPct val="100000"/>
              <a:tabLst>
                <a:tab pos="265113" algn="l"/>
              </a:tabLst>
              <a:defRPr/>
            </a:pPr>
            <a:endParaRPr lang="it-IT" sz="2000" dirty="0"/>
          </a:p>
          <a:p>
            <a:pPr marL="342900" lvl="1" indent="-342900" algn="ctr">
              <a:spcBef>
                <a:spcPts val="0"/>
              </a:spcBef>
              <a:spcAft>
                <a:spcPts val="600"/>
              </a:spcAft>
              <a:buClr>
                <a:srgbClr val="008080"/>
              </a:buClr>
              <a:buSzPct val="100000"/>
              <a:buFont typeface="Wingdings" panose="05000000000000000000" pitchFamily="2" charset="2"/>
              <a:buChar char="v"/>
              <a:tabLst>
                <a:tab pos="265113" algn="l"/>
              </a:tabLst>
              <a:defRPr/>
            </a:pPr>
            <a:r>
              <a:rPr lang="it-IT" sz="2000" dirty="0">
                <a:solidFill>
                  <a:srgbClr val="008080"/>
                </a:solidFill>
              </a:rPr>
              <a:t>Tutela dei diritti nel lavoro di cura come arena di </a:t>
            </a:r>
            <a:r>
              <a:rPr lang="it-IT" sz="2000" b="1" dirty="0">
                <a:solidFill>
                  <a:srgbClr val="008080"/>
                </a:solidFill>
              </a:rPr>
              <a:t>dialogo tra il livello confederale e quello di categoria</a:t>
            </a:r>
            <a:r>
              <a:rPr lang="it-IT" sz="2000" dirty="0">
                <a:solidFill>
                  <a:srgbClr val="008080"/>
                </a:solidFill>
              </a:rPr>
              <a:t>; tra contrattazione collettiva (</a:t>
            </a:r>
            <a:r>
              <a:rPr lang="it-IT" sz="2000" i="1" dirty="0">
                <a:solidFill>
                  <a:srgbClr val="008080"/>
                </a:solidFill>
              </a:rPr>
              <a:t>diritti del lavoro di cura)</a:t>
            </a:r>
            <a:r>
              <a:rPr lang="it-IT" sz="2000" dirty="0">
                <a:solidFill>
                  <a:srgbClr val="008080"/>
                </a:solidFill>
              </a:rPr>
              <a:t> e contrattazione sociale (</a:t>
            </a:r>
            <a:r>
              <a:rPr lang="it-IT" sz="2000" i="1" dirty="0">
                <a:solidFill>
                  <a:srgbClr val="008080"/>
                </a:solidFill>
              </a:rPr>
              <a:t>diritti alla cura</a:t>
            </a:r>
            <a:r>
              <a:rPr lang="it-IT" sz="2000" dirty="0">
                <a:solidFill>
                  <a:srgbClr val="008080"/>
                </a:solidFill>
              </a:rPr>
              <a:t>)? </a:t>
            </a:r>
          </a:p>
          <a:p>
            <a:pPr marL="447675" lvl="1" indent="-355600">
              <a:spcBef>
                <a:spcPts val="0"/>
              </a:spcBef>
              <a:spcAft>
                <a:spcPts val="600"/>
              </a:spcAft>
            </a:pPr>
            <a:endParaRPr lang="it-IT" sz="2000" dirty="0"/>
          </a:p>
          <a:p>
            <a:pPr marL="447675" lvl="1" indent="-355600">
              <a:spcBef>
                <a:spcPts val="1200"/>
              </a:spcBef>
            </a:pPr>
            <a:endParaRPr lang="it-IT" altLang="it-IT" sz="1400" i="0" dirty="0">
              <a:latin typeface="Garamond" panose="02020404030301010803" pitchFamily="18" charset="0"/>
              <a:ea typeface="ＭＳ Ｐゴシック" panose="020B0600070205080204" pitchFamily="34" charset="-128"/>
            </a:endParaRPr>
          </a:p>
        </p:txBody>
      </p:sp>
      <p:sp>
        <p:nvSpPr>
          <p:cNvPr id="9" name="Segnaposto piè di pagina 4">
            <a:extLst>
              <a:ext uri="{FF2B5EF4-FFF2-40B4-BE49-F238E27FC236}">
                <a16:creationId xmlns:a16="http://schemas.microsoft.com/office/drawing/2014/main" id="{DA0F5839-A175-4FC3-A3D1-71ADFE411E53}"/>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301206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3200" dirty="0">
                <a:solidFill>
                  <a:schemeClr val="bg1"/>
                </a:solidFill>
              </a:rPr>
              <a:t>AGENDA DELLA PRESENTAZIONE</a:t>
            </a: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333375" y="1960246"/>
            <a:ext cx="8477250" cy="3556000"/>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566745" marR="0" lvl="0" indent="-342900" algn="l" defTabSz="685783" rtl="0" eaLnBrk="1" fontAlgn="auto" latinLnBrk="0" hangingPunct="1">
              <a:lnSpc>
                <a:spcPct val="100000"/>
              </a:lnSpc>
              <a:spcBef>
                <a:spcPts val="400"/>
              </a:spcBef>
              <a:spcAft>
                <a:spcPts val="0"/>
              </a:spcAft>
              <a:buClr>
                <a:srgbClr val="008080"/>
              </a:buClr>
              <a:buSzPct val="75000"/>
              <a:buFont typeface="Wingdings" panose="05000000000000000000" pitchFamily="2" charset="2"/>
              <a:buChar char="v"/>
              <a:tabLst/>
              <a:defRPr/>
            </a:pPr>
            <a:r>
              <a:rPr kumimoji="0" lang="it-IT" altLang="it-IT" sz="2400" b="0" i="0" u="none" strike="noStrike" kern="1200" cap="none" spc="0" normalizeH="0" baseline="0" noProof="0" dirty="0">
                <a:ln>
                  <a:noFill/>
                </a:ln>
                <a:solidFill>
                  <a:sysClr val="windowText" lastClr="000000"/>
                </a:solidFill>
                <a:effectLst/>
                <a:uLnTx/>
                <a:uFillTx/>
                <a:latin typeface="Garamond" panose="02020404030301010803" pitchFamily="18" charset="0"/>
                <a:ea typeface="ＭＳ Ｐゴシック" panose="020B0600070205080204" pitchFamily="34" charset="-128"/>
                <a:cs typeface="+mn-cs"/>
              </a:rPr>
              <a:t>Lo stato «creatore di mercato» </a:t>
            </a:r>
            <a:r>
              <a:rPr lang="it-IT" altLang="it-IT" sz="2400" dirty="0">
                <a:solidFill>
                  <a:sysClr val="windowText" lastClr="000000"/>
                </a:solidFill>
                <a:ea typeface="ＭＳ Ｐゴシック" panose="020B0600070205080204" pitchFamily="34" charset="-128"/>
              </a:rPr>
              <a:t>nel campo </a:t>
            </a:r>
            <a:r>
              <a:rPr kumimoji="0" lang="it-IT" altLang="it-IT" sz="2400" b="0" i="0" u="none" strike="noStrike" kern="1200" cap="none" spc="0" normalizeH="0" baseline="0" noProof="0" dirty="0">
                <a:ln>
                  <a:noFill/>
                </a:ln>
                <a:solidFill>
                  <a:sysClr val="windowText" lastClr="000000"/>
                </a:solidFill>
                <a:effectLst/>
                <a:uLnTx/>
                <a:uFillTx/>
                <a:latin typeface="Garamond" panose="02020404030301010803" pitchFamily="18" charset="0"/>
                <a:ea typeface="ＭＳ Ｐゴシック" panose="020B0600070205080204" pitchFamily="34" charset="-128"/>
                <a:cs typeface="+mn-cs"/>
              </a:rPr>
              <a:t>della cura agli anziani</a:t>
            </a:r>
          </a:p>
          <a:p>
            <a:pPr marL="566745" marR="0" lvl="0" indent="-342900" algn="l" defTabSz="685783" rtl="0" eaLnBrk="1" fontAlgn="auto" latinLnBrk="0" hangingPunct="1">
              <a:lnSpc>
                <a:spcPct val="100000"/>
              </a:lnSpc>
              <a:spcBef>
                <a:spcPts val="400"/>
              </a:spcBef>
              <a:spcAft>
                <a:spcPts val="0"/>
              </a:spcAft>
              <a:buClr>
                <a:srgbClr val="008080"/>
              </a:buClr>
              <a:buSzPct val="75000"/>
              <a:buFont typeface="Wingdings" panose="05000000000000000000" pitchFamily="2" charset="2"/>
              <a:buChar char="v"/>
              <a:tabLst/>
              <a:defRPr/>
            </a:pPr>
            <a:r>
              <a:rPr kumimoji="0" lang="it-IT" altLang="it-IT" sz="2400" b="0" i="0" u="none" strike="noStrike" kern="1200" cap="none" spc="0" normalizeH="0" baseline="0" noProof="0" dirty="0">
                <a:ln>
                  <a:noFill/>
                </a:ln>
                <a:solidFill>
                  <a:sysClr val="windowText" lastClr="000000"/>
                </a:solidFill>
                <a:effectLst/>
                <a:uLnTx/>
                <a:uFillTx/>
                <a:latin typeface="Garamond" panose="02020404030301010803" pitchFamily="18" charset="0"/>
                <a:ea typeface="ＭＳ Ｐゴシック" panose="020B0600070205080204" pitchFamily="34" charset="-128"/>
                <a:cs typeface="+mn-cs"/>
              </a:rPr>
              <a:t>Le condizioni di lavoro nei servizi di cura</a:t>
            </a:r>
          </a:p>
          <a:p>
            <a:pPr marL="566745" marR="0" lvl="0" indent="-342900" algn="l" defTabSz="685783" rtl="0" eaLnBrk="1" fontAlgn="auto" latinLnBrk="0" hangingPunct="1">
              <a:lnSpc>
                <a:spcPct val="100000"/>
              </a:lnSpc>
              <a:spcBef>
                <a:spcPts val="400"/>
              </a:spcBef>
              <a:spcAft>
                <a:spcPts val="0"/>
              </a:spcAft>
              <a:buClr>
                <a:srgbClr val="008080"/>
              </a:buClr>
              <a:buSzPct val="75000"/>
              <a:buFont typeface="Wingdings" panose="05000000000000000000" pitchFamily="2" charset="2"/>
              <a:buChar char="v"/>
              <a:tabLst/>
              <a:defRPr/>
            </a:pPr>
            <a:r>
              <a:rPr kumimoji="0" lang="it-IT" altLang="it-IT" sz="2400" b="0" i="0" u="none" strike="noStrike" kern="1200" cap="none" spc="0" normalizeH="0" baseline="0" noProof="0" dirty="0">
                <a:ln>
                  <a:noFill/>
                </a:ln>
                <a:solidFill>
                  <a:sysClr val="windowText" lastClr="000000"/>
                </a:solidFill>
                <a:effectLst/>
                <a:uLnTx/>
                <a:uFillTx/>
                <a:latin typeface="Garamond" panose="02020404030301010803" pitchFamily="18" charset="0"/>
                <a:ea typeface="ＭＳ Ｐゴシック" panose="020B0600070205080204" pitchFamily="34" charset="-128"/>
                <a:cs typeface="+mn-cs"/>
              </a:rPr>
              <a:t>Proposte di linee di intervento</a:t>
            </a:r>
          </a:p>
          <a:p>
            <a:pPr marL="566745" marR="0" lvl="0" indent="-342900" algn="l" defTabSz="685783" rtl="0" eaLnBrk="1" fontAlgn="auto" latinLnBrk="0" hangingPunct="1">
              <a:lnSpc>
                <a:spcPct val="100000"/>
              </a:lnSpc>
              <a:spcBef>
                <a:spcPts val="400"/>
              </a:spcBef>
              <a:spcAft>
                <a:spcPts val="0"/>
              </a:spcAft>
              <a:buClr>
                <a:srgbClr val="008080"/>
              </a:buClr>
              <a:buSzPct val="75000"/>
              <a:buFont typeface="Wingdings" panose="05000000000000000000" pitchFamily="2" charset="2"/>
              <a:buChar char="v"/>
              <a:tabLst/>
              <a:defRPr/>
            </a:pPr>
            <a:r>
              <a:rPr lang="it-IT" altLang="it-IT" sz="2400" dirty="0">
                <a:solidFill>
                  <a:sysClr val="windowText" lastClr="000000"/>
                </a:solidFill>
                <a:ea typeface="ＭＳ Ｐゴシック" panose="020B0600070205080204" pitchFamily="34" charset="-128"/>
              </a:rPr>
              <a:t>I protocolli appalti</a:t>
            </a:r>
          </a:p>
          <a:p>
            <a:pPr marL="566745" marR="0" lvl="0" indent="-342900" algn="l" defTabSz="685783" rtl="0" eaLnBrk="1" fontAlgn="auto" latinLnBrk="0" hangingPunct="1">
              <a:lnSpc>
                <a:spcPct val="100000"/>
              </a:lnSpc>
              <a:spcBef>
                <a:spcPts val="400"/>
              </a:spcBef>
              <a:spcAft>
                <a:spcPts val="0"/>
              </a:spcAft>
              <a:buClr>
                <a:srgbClr val="008080"/>
              </a:buClr>
              <a:buSzPct val="75000"/>
              <a:buFont typeface="Wingdings" panose="05000000000000000000" pitchFamily="2" charset="2"/>
              <a:buChar char="v"/>
              <a:tabLst/>
              <a:defRPr/>
            </a:pPr>
            <a:r>
              <a:rPr kumimoji="0" lang="it-IT" altLang="it-IT" sz="2400" b="0" i="0" u="none" strike="noStrike" kern="1200" cap="none" spc="0" normalizeH="0" baseline="0" noProof="0" dirty="0">
                <a:ln>
                  <a:noFill/>
                </a:ln>
                <a:solidFill>
                  <a:sysClr val="windowText" lastClr="000000"/>
                </a:solidFill>
                <a:effectLst/>
                <a:uLnTx/>
                <a:uFillTx/>
                <a:latin typeface="Garamond" panose="02020404030301010803" pitchFamily="18" charset="0"/>
                <a:ea typeface="ＭＳ Ｐゴシック" panose="020B0600070205080204" pitchFamily="34" charset="-128"/>
                <a:cs typeface="+mn-cs"/>
              </a:rPr>
              <a:t>Alcune esperienze applicative</a:t>
            </a:r>
          </a:p>
          <a:p>
            <a:pPr marL="566745" marR="0" lvl="0" indent="-342900" algn="l" defTabSz="685783" rtl="0" eaLnBrk="1" fontAlgn="auto" latinLnBrk="0" hangingPunct="1">
              <a:lnSpc>
                <a:spcPct val="100000"/>
              </a:lnSpc>
              <a:spcBef>
                <a:spcPts val="400"/>
              </a:spcBef>
              <a:spcAft>
                <a:spcPts val="0"/>
              </a:spcAft>
              <a:buClr>
                <a:srgbClr val="008080"/>
              </a:buClr>
              <a:buSzPct val="75000"/>
              <a:buFont typeface="Wingdings" panose="05000000000000000000" pitchFamily="2" charset="2"/>
              <a:buChar char="v"/>
              <a:tabLst/>
              <a:defRPr/>
            </a:pPr>
            <a:r>
              <a:rPr lang="it-IT" altLang="it-IT" sz="2400" dirty="0">
                <a:solidFill>
                  <a:sysClr val="windowText" lastClr="000000"/>
                </a:solidFill>
                <a:ea typeface="ＭＳ Ｐゴシック" panose="020B0600070205080204" pitchFamily="34" charset="-128"/>
              </a:rPr>
              <a:t>Punti di forza e di debolezza</a:t>
            </a:r>
            <a:endParaRPr kumimoji="0" lang="it-IT" altLang="it-IT" sz="2400" b="0" i="0" u="none" strike="noStrike" kern="1200" cap="none" spc="0" normalizeH="0" baseline="0" noProof="0" dirty="0">
              <a:ln>
                <a:noFill/>
              </a:ln>
              <a:solidFill>
                <a:sysClr val="windowText" lastClr="000000"/>
              </a:solidFill>
              <a:effectLst/>
              <a:uLnTx/>
              <a:uFillTx/>
              <a:latin typeface="Garamond" panose="02020404030301010803" pitchFamily="18" charset="0"/>
              <a:ea typeface="ＭＳ Ｐゴシック" panose="020B0600070205080204" pitchFamily="34" charset="-128"/>
              <a:cs typeface="+mn-cs"/>
            </a:endParaRPr>
          </a:p>
          <a:p>
            <a:pPr marL="566745" marR="0" lvl="0" indent="-342900" algn="l" defTabSz="685783" rtl="0" eaLnBrk="1" fontAlgn="auto" latinLnBrk="0" hangingPunct="1">
              <a:lnSpc>
                <a:spcPct val="100000"/>
              </a:lnSpc>
              <a:spcBef>
                <a:spcPts val="400"/>
              </a:spcBef>
              <a:spcAft>
                <a:spcPts val="0"/>
              </a:spcAft>
              <a:buClr>
                <a:srgbClr val="008080"/>
              </a:buClr>
              <a:buSzPct val="75000"/>
              <a:buFont typeface="Wingdings" panose="05000000000000000000" pitchFamily="2" charset="2"/>
              <a:buChar char="v"/>
              <a:tabLst/>
              <a:defRPr/>
            </a:pPr>
            <a:r>
              <a:rPr lang="it-IT" altLang="it-IT" sz="2400" dirty="0">
                <a:solidFill>
                  <a:sysClr val="windowText" lastClr="000000"/>
                </a:solidFill>
                <a:ea typeface="ＭＳ Ｐゴシック" panose="020B0600070205080204" pitchFamily="34" charset="-128"/>
              </a:rPr>
              <a:t>Riflessioni conclusive</a:t>
            </a:r>
            <a:endParaRPr kumimoji="0" lang="it-IT" altLang="it-IT" sz="2400" b="0" i="0" u="none" strike="noStrike" kern="1200" cap="none" spc="0" normalizeH="0" baseline="0" noProof="0" dirty="0">
              <a:ln>
                <a:noFill/>
              </a:ln>
              <a:solidFill>
                <a:sysClr val="windowText" lastClr="000000"/>
              </a:solidFill>
              <a:effectLst/>
              <a:uLnTx/>
              <a:uFillTx/>
              <a:latin typeface="Garamond" panose="02020404030301010803" pitchFamily="18" charset="0"/>
              <a:ea typeface="ＭＳ Ｐゴシック" panose="020B0600070205080204" pitchFamily="34" charset="-128"/>
              <a:cs typeface="+mn-cs"/>
            </a:endParaRPr>
          </a:p>
          <a:p>
            <a:pPr marL="0" marR="0" lvl="0" indent="0" algn="l" defTabSz="685783" rtl="0" eaLnBrk="1" fontAlgn="auto" latinLnBrk="0" hangingPunct="1">
              <a:lnSpc>
                <a:spcPct val="100000"/>
              </a:lnSpc>
              <a:spcBef>
                <a:spcPct val="20000"/>
              </a:spcBef>
              <a:spcAft>
                <a:spcPts val="0"/>
              </a:spcAft>
              <a:buClr>
                <a:srgbClr val="017783"/>
              </a:buClr>
              <a:buSzPct val="120000"/>
              <a:buFont typeface="Wingdings" panose="05000000000000000000" pitchFamily="2" charset="2"/>
              <a:buNone/>
              <a:tabLst/>
              <a:defRPr/>
            </a:pPr>
            <a:endParaRPr kumimoji="0" lang="it-IT" sz="1600" b="0" i="0" u="none" strike="noStrike" kern="1200" cap="none" spc="0" normalizeH="0" baseline="0" noProof="0" dirty="0">
              <a:ln>
                <a:noFill/>
              </a:ln>
              <a:solidFill>
                <a:sysClr val="windowText" lastClr="000000"/>
              </a:solidFill>
              <a:effectLst/>
              <a:uLnTx/>
              <a:uFillTx/>
              <a:latin typeface="Garamond" panose="02020404030301010803" pitchFamily="18" charset="0"/>
              <a:ea typeface="+mn-ea"/>
              <a:cs typeface="+mn-cs"/>
            </a:endParaRPr>
          </a:p>
        </p:txBody>
      </p:sp>
      <p:sp>
        <p:nvSpPr>
          <p:cNvPr id="5" name="Segnaposto piè di pagina 4">
            <a:extLst>
              <a:ext uri="{FF2B5EF4-FFF2-40B4-BE49-F238E27FC236}">
                <a16:creationId xmlns:a16="http://schemas.microsoft.com/office/drawing/2014/main" id="{EA8F6F85-DF8A-4673-90EB-04CF7A1A3B3D}"/>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239573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LO STATO «</a:t>
            </a:r>
            <a:r>
              <a:rPr lang="it-IT" sz="3200" i="1" dirty="0">
                <a:solidFill>
                  <a:schemeClr val="bg1"/>
                </a:solidFill>
              </a:rPr>
              <a:t>CREATORE DI MERCATO</a:t>
            </a:r>
            <a:r>
              <a:rPr lang="it-IT" sz="3200" dirty="0">
                <a:solidFill>
                  <a:schemeClr val="bg1"/>
                </a:solidFill>
              </a:rPr>
              <a:t>» NEL CAMPO DELLA CURA AGLI ANZIANI</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243839" y="1734872"/>
            <a:ext cx="8522113" cy="4249368"/>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63525" indent="-263525" eaLnBrk="1" hangingPunct="1">
              <a:spcBef>
                <a:spcPts val="0"/>
              </a:spcBef>
              <a:spcAft>
                <a:spcPts val="1800"/>
              </a:spcAft>
              <a:buClr>
                <a:srgbClr val="008080"/>
              </a:buClr>
              <a:buSzPct val="100000"/>
              <a:buFont typeface="Wingdings" panose="05000000000000000000" pitchFamily="2" charset="2"/>
              <a:buChar char="§"/>
              <a:defRPr/>
            </a:pPr>
            <a:r>
              <a:rPr lang="it-IT" altLang="it-IT" sz="2400" dirty="0">
                <a:ea typeface="ＭＳ Ｐゴシック" panose="020B0600070205080204" pitchFamily="34" charset="-128"/>
              </a:rPr>
              <a:t>Stato come «</a:t>
            </a:r>
            <a:r>
              <a:rPr lang="it-IT" altLang="it-IT" sz="2400" b="1" i="1" dirty="0">
                <a:ea typeface="ＭＳ Ｐゴシック" panose="020B0600070205080204" pitchFamily="34" charset="-128"/>
              </a:rPr>
              <a:t>creatore di mercato</a:t>
            </a:r>
            <a:r>
              <a:rPr lang="it-IT" altLang="it-IT" sz="2400" dirty="0">
                <a:ea typeface="ＭＳ Ｐゴシック" panose="020B0600070205080204" pitchFamily="34" charset="-128"/>
              </a:rPr>
              <a:t>» nei servizi di cura </a:t>
            </a:r>
            <a:r>
              <a:rPr lang="it-IT" altLang="it-IT" sz="2400" i="0" dirty="0">
                <a:ea typeface="ＭＳ Ｐゴシック" panose="020B0600070205080204" pitchFamily="34" charset="-128"/>
                <a:sym typeface="Wingdings" panose="05000000000000000000" pitchFamily="2" charset="2"/>
              </a:rPr>
              <a:t>→ c</a:t>
            </a:r>
            <a:r>
              <a:rPr lang="it-IT" altLang="it-IT" sz="2400" dirty="0">
                <a:ea typeface="ＭＳ Ｐゴシック" panose="020B0600070205080204" pitchFamily="34" charset="-128"/>
              </a:rPr>
              <a:t>rescente ricorso a </a:t>
            </a:r>
            <a:r>
              <a:rPr lang="it-IT" altLang="it-IT" sz="2400" b="1" dirty="0">
                <a:ea typeface="ＭＳ Ｐゴシック" panose="020B0600070205080204" pitchFamily="34" charset="-128"/>
              </a:rPr>
              <a:t>meccanismi di mercato </a:t>
            </a:r>
            <a:r>
              <a:rPr lang="it-IT" altLang="it-IT" sz="2400" dirty="0">
                <a:ea typeface="ＭＳ Ｐゴシック" panose="020B0600070205080204" pitchFamily="34" charset="-128"/>
              </a:rPr>
              <a:t>per mantenere o potenziare l’offerta di servizi pubblici (appalti, accreditamento)</a:t>
            </a:r>
          </a:p>
          <a:p>
            <a:pPr marL="263525" indent="-263525">
              <a:spcBef>
                <a:spcPts val="0"/>
              </a:spcBef>
              <a:spcAft>
                <a:spcPts val="1800"/>
              </a:spcAft>
              <a:buClr>
                <a:srgbClr val="008080"/>
              </a:buClr>
              <a:buSzPct val="100000"/>
              <a:defRPr/>
            </a:pPr>
            <a:r>
              <a:rPr lang="it-IT" sz="2400" dirty="0"/>
              <a:t>Graduale </a:t>
            </a:r>
            <a:r>
              <a:rPr lang="it-IT" sz="2400" b="1" dirty="0"/>
              <a:t>svuotamento del segmento pubblico </a:t>
            </a:r>
            <a:r>
              <a:rPr lang="it-IT" sz="2400" dirty="0"/>
              <a:t>e sostituzione con il privato</a:t>
            </a:r>
          </a:p>
          <a:p>
            <a:pPr marL="263525" indent="-263525" eaLnBrk="1" hangingPunct="1">
              <a:spcBef>
                <a:spcPts val="0"/>
              </a:spcBef>
              <a:spcAft>
                <a:spcPts val="600"/>
              </a:spcAft>
              <a:buClr>
                <a:srgbClr val="008080"/>
              </a:buClr>
              <a:buSzPct val="100000"/>
              <a:buFont typeface="Wingdings" panose="05000000000000000000" pitchFamily="2" charset="2"/>
              <a:buChar char="§"/>
              <a:defRPr/>
            </a:pPr>
            <a:r>
              <a:rPr lang="it-IT" altLang="it-IT" sz="2400" b="1" i="0" dirty="0">
                <a:latin typeface="Garamond" panose="02020404030301010803" pitchFamily="18" charset="0"/>
                <a:ea typeface="ＭＳ Ｐゴシック" panose="020B0600070205080204" pitchFamily="34" charset="-128"/>
              </a:rPr>
              <a:t>Appalti come modalità sempre più diffusa </a:t>
            </a:r>
            <a:r>
              <a:rPr lang="it-IT" altLang="it-IT" sz="2400" i="0" dirty="0">
                <a:latin typeface="Garamond" panose="02020404030301010803" pitchFamily="18" charset="0"/>
                <a:ea typeface="ＭＳ Ｐゴシック" panose="020B0600070205080204" pitchFamily="34" charset="-128"/>
              </a:rPr>
              <a:t>di fornitura dei servizi di cura per gli anziani</a:t>
            </a:r>
          </a:p>
          <a:p>
            <a:pPr marL="893763" lvl="1" indent="-355600">
              <a:spcBef>
                <a:spcPts val="0"/>
              </a:spcBef>
              <a:spcAft>
                <a:spcPts val="1800"/>
              </a:spcAft>
              <a:buClr>
                <a:srgbClr val="008080"/>
              </a:buClr>
              <a:buSzPct val="100000"/>
              <a:buFont typeface="Wingdings" panose="05000000000000000000" pitchFamily="2" charset="2"/>
              <a:buChar char="Ø"/>
              <a:defRPr/>
            </a:pPr>
            <a:r>
              <a:rPr lang="it-IT" altLang="it-IT" sz="2400" i="0" dirty="0">
                <a:latin typeface="Garamond" panose="02020404030301010803" pitchFamily="18" charset="0"/>
                <a:ea typeface="ＭＳ Ｐゴシック" panose="020B0600070205080204" pitchFamily="34" charset="-128"/>
              </a:rPr>
              <a:t>influenza “indiretta” dello Stato (come terza parte) sulle condizioni di lavoro presso i fornitori privati aggiudicatari</a:t>
            </a:r>
          </a:p>
          <a:p>
            <a:pPr marL="263525" indent="-263525" eaLnBrk="1" hangingPunct="1">
              <a:spcBef>
                <a:spcPts val="0"/>
              </a:spcBef>
              <a:spcAft>
                <a:spcPts val="1200"/>
              </a:spcAft>
              <a:buClr>
                <a:srgbClr val="008080"/>
              </a:buClr>
              <a:buSzPct val="100000"/>
              <a:buFont typeface="Wingdings" panose="05000000000000000000" pitchFamily="2" charset="2"/>
              <a:buChar char="§"/>
              <a:defRPr/>
            </a:pPr>
            <a:endParaRPr lang="it-IT" altLang="it-IT" sz="2000" i="0" dirty="0">
              <a:latin typeface="Garamond" panose="02020404030301010803" pitchFamily="18" charset="0"/>
              <a:ea typeface="ＭＳ Ｐゴシック" panose="020B0600070205080204" pitchFamily="34" charset="-128"/>
            </a:endParaRPr>
          </a:p>
          <a:p>
            <a:pPr marL="263525" indent="-263525" eaLnBrk="1" hangingPunct="1">
              <a:spcBef>
                <a:spcPts val="0"/>
              </a:spcBef>
              <a:spcAft>
                <a:spcPts val="1200"/>
              </a:spcAft>
              <a:buClr>
                <a:srgbClr val="008080"/>
              </a:buClr>
              <a:buSzPct val="100000"/>
              <a:buFont typeface="Wingdings" panose="05000000000000000000" pitchFamily="2" charset="2"/>
              <a:buChar char="§"/>
              <a:defRPr/>
            </a:pPr>
            <a:endParaRPr lang="it-IT" altLang="it-IT" sz="2000" i="0" dirty="0">
              <a:latin typeface="Garamond" panose="02020404030301010803" pitchFamily="18" charset="0"/>
              <a:ea typeface="ＭＳ Ｐゴシック" panose="020B0600070205080204" pitchFamily="34" charset="-128"/>
            </a:endParaRPr>
          </a:p>
        </p:txBody>
      </p:sp>
      <p:sp>
        <p:nvSpPr>
          <p:cNvPr id="9" name="Segnaposto piè di pagina 4">
            <a:extLst>
              <a:ext uri="{FF2B5EF4-FFF2-40B4-BE49-F238E27FC236}">
                <a16:creationId xmlns:a16="http://schemas.microsoft.com/office/drawing/2014/main" id="{1E428DEF-C6CF-49F2-92DE-29B0D563C251}"/>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412542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LO STATO «</a:t>
            </a:r>
            <a:r>
              <a:rPr lang="it-IT" sz="3200" i="1" dirty="0">
                <a:solidFill>
                  <a:schemeClr val="bg1"/>
                </a:solidFill>
              </a:rPr>
              <a:t>CREATORE DI MERCATO</a:t>
            </a:r>
            <a:r>
              <a:rPr lang="it-IT" sz="3200" dirty="0">
                <a:solidFill>
                  <a:schemeClr val="bg1"/>
                </a:solidFill>
              </a:rPr>
              <a:t>» NEL CAMPO DELLA CURA AGLI ANZIANI</a:t>
            </a:r>
            <a:endParaRPr lang="en-GB" sz="3200" dirty="0">
              <a:solidFill>
                <a:schemeClr val="bg1"/>
              </a:solidFill>
            </a:endParaRPr>
          </a:p>
        </p:txBody>
      </p:sp>
      <p:pic>
        <p:nvPicPr>
          <p:cNvPr id="18" name="Immagine 17">
            <a:extLst>
              <a:ext uri="{FF2B5EF4-FFF2-40B4-BE49-F238E27FC236}">
                <a16:creationId xmlns:a16="http://schemas.microsoft.com/office/drawing/2014/main" id="{F4781256-A42A-46F2-B9C1-F361DBE14AEF}"/>
              </a:ext>
            </a:extLst>
          </p:cNvPr>
          <p:cNvPicPr>
            <a:picLocks noChangeAspect="1"/>
          </p:cNvPicPr>
          <p:nvPr/>
        </p:nvPicPr>
        <p:blipFill>
          <a:blip r:embed="rId2"/>
          <a:stretch>
            <a:fillRect/>
          </a:stretch>
        </p:blipFill>
        <p:spPr>
          <a:xfrm>
            <a:off x="628650" y="1192988"/>
            <a:ext cx="7808396" cy="5191797"/>
          </a:xfrm>
          <a:prstGeom prst="rect">
            <a:avLst/>
          </a:prstGeom>
        </p:spPr>
      </p:pic>
      <p:sp>
        <p:nvSpPr>
          <p:cNvPr id="8" name="Segnaposto piè di pagina 4">
            <a:extLst>
              <a:ext uri="{FF2B5EF4-FFF2-40B4-BE49-F238E27FC236}">
                <a16:creationId xmlns:a16="http://schemas.microsoft.com/office/drawing/2014/main" id="{E7BF6C5E-E3F0-4819-BBBF-826721317944}"/>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203903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3200" dirty="0">
                <a:solidFill>
                  <a:schemeClr val="bg1"/>
                </a:solidFill>
              </a:rPr>
              <a:t>LE CONDIZIONI DI LAVORO NELLA CURA</a:t>
            </a: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187960" y="1320800"/>
            <a:ext cx="8722360" cy="5008878"/>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63525" lvl="1" indent="-263525">
              <a:spcBef>
                <a:spcPts val="0"/>
              </a:spcBef>
              <a:spcAft>
                <a:spcPts val="1800"/>
              </a:spcAft>
            </a:pPr>
            <a:r>
              <a:rPr lang="it-IT" altLang="it-IT" sz="2000" i="0" dirty="0">
                <a:latin typeface="Garamond" panose="02020404030301010803" pitchFamily="18" charset="0"/>
                <a:ea typeface="ＭＳ Ｐゴシック" panose="020B0600070205080204" pitchFamily="34" charset="-128"/>
              </a:rPr>
              <a:t>Appalti come meccanismo di “</a:t>
            </a:r>
            <a:r>
              <a:rPr lang="it-IT" altLang="it-IT" sz="2000" i="1" dirty="0">
                <a:latin typeface="Garamond" panose="02020404030301010803" pitchFamily="18" charset="0"/>
                <a:ea typeface="ＭＳ Ｐゴシック" panose="020B0600070205080204" pitchFamily="34" charset="-128"/>
              </a:rPr>
              <a:t>creazione </a:t>
            </a:r>
            <a:r>
              <a:rPr lang="it-IT" altLang="it-IT" sz="2000" i="1" dirty="0" err="1">
                <a:latin typeface="Garamond" panose="02020404030301010803" pitchFamily="18" charset="0"/>
                <a:ea typeface="ＭＳ Ｐゴシック" panose="020B0600070205080204" pitchFamily="34" charset="-128"/>
              </a:rPr>
              <a:t>dil</a:t>
            </a:r>
            <a:r>
              <a:rPr lang="it-IT" altLang="it-IT" sz="2000" i="1" dirty="0">
                <a:latin typeface="Garamond" panose="02020404030301010803" pitchFamily="18" charset="0"/>
                <a:ea typeface="ＭＳ Ｐゴシック" panose="020B0600070205080204" pitchFamily="34" charset="-128"/>
              </a:rPr>
              <a:t> mercato</a:t>
            </a:r>
            <a:r>
              <a:rPr lang="it-IT" altLang="it-IT" sz="2000" i="0" dirty="0">
                <a:latin typeface="Garamond" panose="02020404030301010803" pitchFamily="18" charset="0"/>
                <a:ea typeface="ＭＳ Ｐゴシック" panose="020B0600070205080204" pitchFamily="34" charset="-128"/>
              </a:rPr>
              <a:t>” che produce </a:t>
            </a:r>
            <a:r>
              <a:rPr lang="it-IT" altLang="it-IT" sz="2000" b="1" i="0" dirty="0">
                <a:latin typeface="Garamond" panose="02020404030301010803" pitchFamily="18" charset="0"/>
                <a:ea typeface="ＭＳ Ｐゴシック" panose="020B0600070205080204" pitchFamily="34" charset="-128"/>
              </a:rPr>
              <a:t>conseguenze negative sulle condizioni di lavoro </a:t>
            </a:r>
            <a:r>
              <a:rPr lang="it-IT" altLang="it-IT" sz="2000" i="0" dirty="0">
                <a:latin typeface="Garamond" panose="02020404030301010803" pitchFamily="18" charset="0"/>
                <a:ea typeface="ＭＳ Ｐゴシック" panose="020B0600070205080204" pitchFamily="34" charset="-128"/>
              </a:rPr>
              <a:t>e sulle relazioni industriali.</a:t>
            </a:r>
          </a:p>
          <a:p>
            <a:pPr marL="263525" lvl="1" indent="-263525">
              <a:spcBef>
                <a:spcPts val="0"/>
              </a:spcBef>
              <a:spcAft>
                <a:spcPts val="1800"/>
              </a:spcAft>
            </a:pPr>
            <a:r>
              <a:rPr lang="it-IT" sz="2000" b="1" dirty="0"/>
              <a:t>«</a:t>
            </a:r>
            <a:r>
              <a:rPr lang="it-IT" sz="2000" b="1" i="1" dirty="0"/>
              <a:t>Penalizzazione della cura</a:t>
            </a:r>
            <a:r>
              <a:rPr lang="it-IT" sz="2000" b="1" dirty="0"/>
              <a:t>»→</a:t>
            </a:r>
            <a:r>
              <a:rPr lang="it-IT" sz="2000" dirty="0"/>
              <a:t> condizioni di lavoro sistematicamente peggiori rispetto alle stesse figure professionali in ambito sanitario. </a:t>
            </a:r>
          </a:p>
          <a:p>
            <a:pPr marL="627063" lvl="2" indent="-265113">
              <a:spcBef>
                <a:spcPts val="0"/>
              </a:spcBef>
              <a:spcAft>
                <a:spcPts val="600"/>
              </a:spcAft>
              <a:buClr>
                <a:srgbClr val="008080"/>
              </a:buClr>
              <a:buSzPct val="100000"/>
              <a:buFont typeface="Wingdings" panose="05000000000000000000" pitchFamily="2" charset="2"/>
              <a:buChar char="Ø"/>
            </a:pPr>
            <a:r>
              <a:rPr lang="it-IT" sz="1800" b="1" dirty="0"/>
              <a:t>Frammentazione</a:t>
            </a:r>
            <a:r>
              <a:rPr lang="it-IT" sz="1800" dirty="0"/>
              <a:t> della contrattazione collettiva e proliferazione di CCNL</a:t>
            </a:r>
          </a:p>
          <a:p>
            <a:pPr marL="627063" lvl="2" indent="-265113">
              <a:spcBef>
                <a:spcPts val="0"/>
              </a:spcBef>
              <a:spcAft>
                <a:spcPts val="600"/>
              </a:spcAft>
              <a:buClr>
                <a:srgbClr val="008080"/>
              </a:buClr>
              <a:buSzPct val="100000"/>
              <a:buFont typeface="Wingdings" panose="05000000000000000000" pitchFamily="2" charset="2"/>
              <a:buChar char="Ø"/>
            </a:pPr>
            <a:r>
              <a:rPr lang="it-IT" sz="1800" b="1" dirty="0"/>
              <a:t>Deterioramento delle condizioni di lavoro </a:t>
            </a:r>
            <a:r>
              <a:rPr lang="it-IT" sz="1800" dirty="0"/>
              <a:t>tanto nella dimensione </a:t>
            </a:r>
            <a:r>
              <a:rPr lang="it-IT" sz="1800" b="1" dirty="0"/>
              <a:t>estrinseca</a:t>
            </a:r>
            <a:r>
              <a:rPr lang="it-IT" sz="1800" dirty="0"/>
              <a:t> (livelli salariali, sicurezza dell’impiego, part-time involontario, straordinari) quanto in quella </a:t>
            </a:r>
            <a:r>
              <a:rPr lang="it-IT" sz="1800" b="1" dirty="0"/>
              <a:t>intrinseca</a:t>
            </a:r>
            <a:r>
              <a:rPr lang="it-IT" sz="1800" dirty="0"/>
              <a:t> (margine di autonomia, standardizzazione del lavoro)</a:t>
            </a:r>
          </a:p>
          <a:p>
            <a:pPr marL="627063" lvl="1" indent="-265113">
              <a:spcBef>
                <a:spcPts val="0"/>
              </a:spcBef>
              <a:spcAft>
                <a:spcPts val="600"/>
              </a:spcAft>
              <a:buClr>
                <a:srgbClr val="008080"/>
              </a:buClr>
              <a:buSzPct val="100000"/>
              <a:buFont typeface="Wingdings" panose="05000000000000000000" pitchFamily="2" charset="2"/>
              <a:buChar char="Ø"/>
              <a:defRPr/>
            </a:pPr>
            <a:r>
              <a:rPr lang="it-IT" altLang="it-IT" sz="1800" b="1" i="0" dirty="0">
                <a:latin typeface="Garamond" panose="02020404030301010803" pitchFamily="18" charset="0"/>
                <a:ea typeface="ＭＳ Ｐゴシック" panose="020B0600070205080204" pitchFamily="34" charset="-128"/>
              </a:rPr>
              <a:t>Continuità occupazionale </a:t>
            </a:r>
            <a:r>
              <a:rPr lang="it-IT" altLang="it-IT" sz="1800" i="0" dirty="0">
                <a:latin typeface="Garamond" panose="02020404030301010803" pitchFamily="18" charset="0"/>
                <a:ea typeface="ＭＳ Ｐゴシック" panose="020B0600070205080204" pitchFamily="34" charset="-128"/>
              </a:rPr>
              <a:t>→ i lavoratori in forza sull’appalto non hanno diritto alla riassunzione, a discrezione delle imprese aggiudicatarie secondo la formulazione della clausola sociale</a:t>
            </a:r>
          </a:p>
          <a:p>
            <a:pPr marL="627063" lvl="1" indent="-265113">
              <a:spcBef>
                <a:spcPts val="0"/>
              </a:spcBef>
              <a:spcAft>
                <a:spcPts val="600"/>
              </a:spcAft>
              <a:buClr>
                <a:srgbClr val="008080"/>
              </a:buClr>
              <a:buSzPct val="100000"/>
              <a:buFont typeface="Wingdings" panose="05000000000000000000" pitchFamily="2" charset="2"/>
              <a:buChar char="Ø"/>
              <a:defRPr/>
            </a:pPr>
            <a:r>
              <a:rPr lang="it-IT" altLang="it-IT" sz="1800" b="1" i="0" dirty="0">
                <a:latin typeface="Garamond" panose="02020404030301010803" pitchFamily="18" charset="0"/>
                <a:ea typeface="ＭＳ Ｐゴシック" panose="020B0600070205080204" pitchFamily="34" charset="-128"/>
              </a:rPr>
              <a:t>Continuità delle condizioni di lavoro </a:t>
            </a:r>
            <a:r>
              <a:rPr lang="it-IT" altLang="it-IT" sz="1800" i="0" dirty="0">
                <a:latin typeface="Garamond" panose="02020404030301010803" pitchFamily="18" charset="0"/>
                <a:ea typeface="ＭＳ Ｐゴシック" panose="020B0600070205080204" pitchFamily="34" charset="-128"/>
              </a:rPr>
              <a:t>(numero di ore lavorate, anzianità, lavoro straordinario, ritmo di lavoro, CCNL applicato)</a:t>
            </a:r>
            <a:endParaRPr lang="it-IT" sz="1800" dirty="0"/>
          </a:p>
          <a:p>
            <a:pPr marL="720725" lvl="2" indent="-273050">
              <a:spcBef>
                <a:spcPts val="600"/>
              </a:spcBef>
              <a:buFont typeface="Wingdings" panose="05000000000000000000" pitchFamily="2" charset="2"/>
              <a:buChar char="Ø"/>
            </a:pPr>
            <a:endParaRPr lang="it-IT" sz="1100" dirty="0"/>
          </a:p>
          <a:p>
            <a:pPr marL="733425" lvl="2" indent="-285750" algn="ctr">
              <a:spcBef>
                <a:spcPts val="600"/>
              </a:spcBef>
              <a:buFont typeface="Wingdings" panose="05000000000000000000" pitchFamily="2" charset="2"/>
              <a:buChar char="v"/>
            </a:pPr>
            <a:endParaRPr lang="it-IT" sz="1800" dirty="0"/>
          </a:p>
          <a:p>
            <a:pPr marL="733425" lvl="2" indent="-285750" algn="ctr">
              <a:spcBef>
                <a:spcPts val="600"/>
              </a:spcBef>
              <a:buFont typeface="Wingdings" panose="05000000000000000000" pitchFamily="2" charset="2"/>
              <a:buChar char="v"/>
            </a:pPr>
            <a:endParaRPr lang="it-IT" sz="1800" dirty="0"/>
          </a:p>
          <a:p>
            <a:pPr marL="0" marR="0" lvl="0" indent="0" algn="l" defTabSz="685783" rtl="0" eaLnBrk="1" fontAlgn="auto" latinLnBrk="0" hangingPunct="1">
              <a:lnSpc>
                <a:spcPct val="100000"/>
              </a:lnSpc>
              <a:spcBef>
                <a:spcPct val="20000"/>
              </a:spcBef>
              <a:spcAft>
                <a:spcPts val="0"/>
              </a:spcAft>
              <a:buClr>
                <a:srgbClr val="017783"/>
              </a:buClr>
              <a:buSzPct val="120000"/>
              <a:buFont typeface="Wingdings" panose="05000000000000000000" pitchFamily="2" charset="2"/>
              <a:buNone/>
              <a:tabLst/>
              <a:defRPr/>
            </a:pPr>
            <a:endParaRPr kumimoji="0" lang="it-IT" sz="1600" b="0" i="0" u="none" strike="noStrike" kern="1200" cap="none" spc="0" normalizeH="0" baseline="0" noProof="0" dirty="0">
              <a:ln>
                <a:noFill/>
              </a:ln>
              <a:solidFill>
                <a:sysClr val="windowText" lastClr="000000"/>
              </a:solidFill>
              <a:effectLst/>
              <a:uLnTx/>
              <a:uFillTx/>
              <a:latin typeface="Garamond" panose="02020404030301010803" pitchFamily="18" charset="0"/>
              <a:ea typeface="+mn-ea"/>
              <a:cs typeface="+mn-cs"/>
            </a:endParaRPr>
          </a:p>
        </p:txBody>
      </p:sp>
      <p:sp>
        <p:nvSpPr>
          <p:cNvPr id="9" name="Segnaposto piè di pagina 4">
            <a:extLst>
              <a:ext uri="{FF2B5EF4-FFF2-40B4-BE49-F238E27FC236}">
                <a16:creationId xmlns:a16="http://schemas.microsoft.com/office/drawing/2014/main" id="{3D3A5CDB-F6C3-4233-A6DA-D2E6972D9EF9}"/>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323096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PROPOSTE DI LINEE DI INTERVENTO</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182880" y="1347422"/>
            <a:ext cx="8636000" cy="4517169"/>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342900" lvl="1" indent="-342900">
              <a:spcBef>
                <a:spcPts val="0"/>
              </a:spcBef>
              <a:spcAft>
                <a:spcPts val="600"/>
              </a:spcAft>
              <a:buFont typeface="Wingdings" panose="05000000000000000000" pitchFamily="2" charset="2"/>
              <a:buChar char="v"/>
              <a:tabLst>
                <a:tab pos="357188" algn="l"/>
              </a:tabLst>
            </a:pPr>
            <a:r>
              <a:rPr lang="it-IT" altLang="it-IT" sz="2000" i="0" dirty="0">
                <a:latin typeface="Garamond" panose="02020404030301010803" pitchFamily="18" charset="0"/>
                <a:ea typeface="ＭＳ Ｐゴシック" panose="020B0600070205080204" pitchFamily="34" charset="-128"/>
              </a:rPr>
              <a:t>Attenzione crescente ai meccanismi di mercato (appalti, accreditamento) come potenziali </a:t>
            </a:r>
            <a:r>
              <a:rPr lang="it-IT" altLang="it-IT" sz="2000" b="1" i="0" dirty="0">
                <a:latin typeface="Garamond" panose="02020404030301010803" pitchFamily="18" charset="0"/>
                <a:ea typeface="ＭＳ Ｐゴシック" panose="020B0600070205080204" pitchFamily="34" charset="-128"/>
              </a:rPr>
              <a:t>meccanismi di “inclusione del mercato”</a:t>
            </a:r>
            <a:r>
              <a:rPr lang="it-IT" altLang="it-IT" sz="2000" i="0" dirty="0">
                <a:latin typeface="Garamond" panose="02020404030301010803" pitchFamily="18" charset="0"/>
                <a:ea typeface="ＭＳ Ｐゴシック" panose="020B0600070205080204" pitchFamily="34" charset="-128"/>
              </a:rPr>
              <a:t> </a:t>
            </a:r>
            <a:r>
              <a:rPr lang="it-IT" altLang="it-IT" sz="2000" i="0" dirty="0">
                <a:ea typeface="ＭＳ Ｐゴシック" panose="020B0600070205080204" pitchFamily="34" charset="-128"/>
                <a:sym typeface="Wingdings" panose="05000000000000000000" pitchFamily="2" charset="2"/>
              </a:rPr>
              <a:t>→</a:t>
            </a:r>
            <a:r>
              <a:rPr lang="it-IT" altLang="it-IT" sz="2000" i="0" dirty="0">
                <a:latin typeface="Garamond" panose="02020404030301010803" pitchFamily="18" charset="0"/>
                <a:ea typeface="ＭＳ Ｐゴシック" panose="020B0600070205080204" pitchFamily="34" charset="-128"/>
                <a:sym typeface="Wingdings" panose="05000000000000000000" pitchFamily="2" charset="2"/>
              </a:rPr>
              <a:t> strumenti per «</a:t>
            </a:r>
            <a:r>
              <a:rPr lang="it-IT" altLang="it-IT" sz="2000" i="1" dirty="0">
                <a:latin typeface="Garamond" panose="02020404030301010803" pitchFamily="18" charset="0"/>
                <a:ea typeface="ＭＳ Ｐゴシック" panose="020B0600070205080204" pitchFamily="34" charset="-128"/>
                <a:sym typeface="Wingdings" panose="05000000000000000000" pitchFamily="2" charset="2"/>
              </a:rPr>
              <a:t>comprare lavoro dignitoso</a:t>
            </a:r>
            <a:r>
              <a:rPr lang="it-IT" altLang="it-IT" sz="2000" i="0" dirty="0">
                <a:latin typeface="Garamond" panose="02020404030301010803" pitchFamily="18" charset="0"/>
                <a:ea typeface="ＭＳ Ｐゴシック" panose="020B0600070205080204" pitchFamily="34" charset="-128"/>
                <a:sym typeface="Wingdings" panose="05000000000000000000" pitchFamily="2" charset="2"/>
              </a:rPr>
              <a:t>».</a:t>
            </a:r>
          </a:p>
          <a:p>
            <a:pPr>
              <a:spcBef>
                <a:spcPts val="1200"/>
              </a:spcBef>
              <a:spcAft>
                <a:spcPts val="600"/>
              </a:spcAft>
              <a:buClr>
                <a:srgbClr val="008080"/>
              </a:buClr>
              <a:buSzPct val="100000"/>
              <a:defRPr/>
            </a:pPr>
            <a:r>
              <a:rPr lang="it-IT" altLang="it-IT" sz="2000" b="1" i="0" dirty="0">
                <a:latin typeface="Garamond" panose="02020404030301010803" pitchFamily="18" charset="0"/>
                <a:ea typeface="ＭＳ Ｐゴシック" panose="020B0600070205080204" pitchFamily="34" charset="-128"/>
              </a:rPr>
              <a:t>Difficoltà ad agire ex-post </a:t>
            </a:r>
            <a:r>
              <a:rPr lang="it-IT" altLang="it-IT" sz="2000" i="0" dirty="0">
                <a:latin typeface="Garamond" panose="02020404030301010803" pitchFamily="18" charset="0"/>
                <a:ea typeface="ＭＳ Ｐゴシック" panose="020B0600070205080204" pitchFamily="34" charset="-128"/>
              </a:rPr>
              <a:t>(ad es. dal basso)</a:t>
            </a:r>
          </a:p>
          <a:p>
            <a:pPr marL="630238" lvl="1" indent="-273050">
              <a:spcBef>
                <a:spcPts val="0"/>
              </a:spcBef>
              <a:buClr>
                <a:srgbClr val="008080"/>
              </a:buClr>
              <a:buSzPct val="75000"/>
              <a:buFont typeface="Wingdings" panose="05000000000000000000" pitchFamily="2" charset="2"/>
              <a:buChar char="Ø"/>
              <a:defRPr/>
            </a:pPr>
            <a:r>
              <a:rPr lang="it-IT" altLang="it-IT" sz="1800" i="0" dirty="0">
                <a:latin typeface="Garamond" panose="02020404030301010803" pitchFamily="18" charset="0"/>
                <a:ea typeface="ＭＳ Ｐゴシック" panose="020B0600070205080204" pitchFamily="34" charset="-128"/>
              </a:rPr>
              <a:t>Spesso, </a:t>
            </a:r>
            <a:r>
              <a:rPr lang="it-IT" altLang="it-IT" sz="1800" b="1" i="0" dirty="0">
                <a:latin typeface="Garamond" panose="02020404030301010803" pitchFamily="18" charset="0"/>
                <a:ea typeface="ＭＳ Ｐゴシック" panose="020B0600070205080204" pitchFamily="34" charset="-128"/>
              </a:rPr>
              <a:t>influenza limitata sulle aziende private </a:t>
            </a:r>
            <a:r>
              <a:rPr lang="it-IT" altLang="it-IT" sz="1800" i="0" dirty="0">
                <a:latin typeface="Garamond" panose="02020404030301010803" pitchFamily="18" charset="0"/>
                <a:ea typeface="ＭＳ Ｐゴシック" panose="020B0600070205080204" pitchFamily="34" charset="-128"/>
              </a:rPr>
              <a:t>aggiudicatarie → settori “deboli” con scarso potere strutturale e una tradizione limitata di contrattazione collettiva</a:t>
            </a:r>
          </a:p>
          <a:p>
            <a:pPr marL="630238" lvl="1" indent="-273050">
              <a:spcBef>
                <a:spcPts val="0"/>
              </a:spcBef>
              <a:buClr>
                <a:srgbClr val="008080"/>
              </a:buClr>
              <a:buSzPct val="75000"/>
              <a:buFont typeface="Wingdings" panose="05000000000000000000" pitchFamily="2" charset="2"/>
              <a:buChar char="Ø"/>
              <a:defRPr/>
            </a:pPr>
            <a:r>
              <a:rPr lang="it-IT" altLang="it-IT" sz="1800" i="0" dirty="0">
                <a:latin typeface="Garamond" panose="02020404030301010803" pitchFamily="18" charset="0"/>
                <a:ea typeface="ＭＳ Ｐゴシック" panose="020B0600070205080204" pitchFamily="34" charset="-128"/>
              </a:rPr>
              <a:t>Molte questioni rilevanti (ad es. risorse, tipo di servizio richiesto e organizzazione del servizio) sono stabilite nei contratti di appalto o durante il processo di appalto</a:t>
            </a:r>
          </a:p>
          <a:p>
            <a:pPr>
              <a:spcBef>
                <a:spcPts val="1200"/>
              </a:spcBef>
              <a:spcAft>
                <a:spcPts val="600"/>
              </a:spcAft>
              <a:buClr>
                <a:srgbClr val="008080"/>
              </a:buClr>
              <a:buSzPct val="100000"/>
              <a:defRPr/>
            </a:pPr>
            <a:r>
              <a:rPr lang="it-IT" altLang="it-IT" sz="2000" b="1" i="0" dirty="0">
                <a:latin typeface="Garamond" panose="02020404030301010803" pitchFamily="18" charset="0"/>
                <a:ea typeface="ＭＳ Ｐゴシック" panose="020B0600070205080204" pitchFamily="34" charset="-128"/>
              </a:rPr>
              <a:t>Importanza di agire ex-ante</a:t>
            </a:r>
          </a:p>
          <a:p>
            <a:pPr marL="630238" lvl="1" indent="-273050">
              <a:spcBef>
                <a:spcPts val="0"/>
              </a:spcBef>
              <a:buClr>
                <a:srgbClr val="008080"/>
              </a:buClr>
              <a:buSzPct val="75000"/>
              <a:buFont typeface="Wingdings" panose="05000000000000000000" pitchFamily="2" charset="2"/>
              <a:buChar char="Ø"/>
              <a:defRPr/>
            </a:pPr>
            <a:r>
              <a:rPr lang="it-IT" altLang="it-IT" sz="1800" i="0" dirty="0">
                <a:latin typeface="Garamond" panose="02020404030301010803" pitchFamily="18" charset="0"/>
                <a:ea typeface="ＭＳ Ｐゴシック" panose="020B0600070205080204" pitchFamily="34" charset="-128"/>
              </a:rPr>
              <a:t>Facendo leva sulla maggiore forza sindacale e sui rapporti con interlocutori più “stabili” e politicamente visibili</a:t>
            </a:r>
          </a:p>
          <a:p>
            <a:pPr marL="630238" lvl="1" indent="-273050">
              <a:spcBef>
                <a:spcPts val="0"/>
              </a:spcBef>
              <a:buClr>
                <a:srgbClr val="008080"/>
              </a:buClr>
              <a:buSzPct val="75000"/>
              <a:buFont typeface="Wingdings" panose="05000000000000000000" pitchFamily="2" charset="2"/>
              <a:buChar char="Ø"/>
              <a:defRPr/>
            </a:pPr>
            <a:r>
              <a:rPr lang="it-IT" altLang="it-IT" sz="1800" i="0" dirty="0">
                <a:latin typeface="Garamond" panose="02020404030301010803" pitchFamily="18" charset="0"/>
                <a:ea typeface="ＭＳ Ｐゴシック" panose="020B0600070205080204" pitchFamily="34" charset="-128"/>
              </a:rPr>
              <a:t>Garantire che le condizioni stabilite nelle gare/contratti di appalto (budget, clausola sociale) consentano di garantire ai lavoratori condizioni adeguate</a:t>
            </a:r>
          </a:p>
          <a:p>
            <a:pPr marL="630238" lvl="1" indent="-273050">
              <a:spcBef>
                <a:spcPts val="0"/>
              </a:spcBef>
              <a:buClr>
                <a:srgbClr val="008080"/>
              </a:buClr>
              <a:buSzPct val="75000"/>
              <a:buFont typeface="Wingdings" panose="05000000000000000000" pitchFamily="2" charset="2"/>
              <a:buChar char="Ø"/>
              <a:defRPr/>
            </a:pPr>
            <a:endParaRPr lang="it-IT" altLang="it-IT" sz="2000" b="1" i="0" dirty="0">
              <a:latin typeface="Garamond" panose="02020404030301010803" pitchFamily="18" charset="0"/>
              <a:ea typeface="ＭＳ Ｐゴシック" panose="020B0600070205080204" pitchFamily="34" charset="-128"/>
            </a:endParaRPr>
          </a:p>
        </p:txBody>
      </p:sp>
      <p:sp>
        <p:nvSpPr>
          <p:cNvPr id="9" name="Segnaposto piè di pagina 4">
            <a:extLst>
              <a:ext uri="{FF2B5EF4-FFF2-40B4-BE49-F238E27FC236}">
                <a16:creationId xmlns:a16="http://schemas.microsoft.com/office/drawing/2014/main" id="{9FE34140-FB88-4FB1-8264-8C7793C02B01}"/>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277700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PROTOCOLLI APPALTI</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220346" y="1270001"/>
            <a:ext cx="8695054" cy="5090158"/>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65113" lvl="1" indent="-173038">
              <a:spcBef>
                <a:spcPts val="1200"/>
              </a:spcBef>
            </a:pPr>
            <a:r>
              <a:rPr lang="it-IT" altLang="it-IT" sz="2000" b="1" dirty="0">
                <a:ea typeface="ＭＳ Ｐゴシック" panose="020B0600070205080204" pitchFamily="34" charset="-128"/>
              </a:rPr>
              <a:t>Sperimentazione più avanzata: accordi locali bipartiti sulle condizioni di lavoro </a:t>
            </a:r>
            <a:r>
              <a:rPr lang="it-IT" altLang="it-IT" sz="2000" dirty="0">
                <a:ea typeface="ＭＳ Ｐゴシック" panose="020B0600070205080204" pitchFamily="34" charset="-128"/>
              </a:rPr>
              <a:t>nei servizi pubblici appaltati (spesso tradotti in leggi regionali/provinciali)</a:t>
            </a:r>
          </a:p>
          <a:p>
            <a:pPr marL="1168400" lvl="2" indent="-231775">
              <a:spcBef>
                <a:spcPts val="600"/>
              </a:spcBef>
              <a:buClr>
                <a:srgbClr val="008080"/>
              </a:buClr>
              <a:buSzPct val="75000"/>
              <a:buFont typeface="Wingdings" panose="05000000000000000000" pitchFamily="2" charset="2"/>
              <a:buChar char="v"/>
              <a:defRPr/>
            </a:pPr>
            <a:r>
              <a:rPr lang="it-IT" altLang="it-IT" sz="2000" dirty="0">
                <a:solidFill>
                  <a:prstClr val="black"/>
                </a:solidFill>
                <a:ea typeface="ＭＳ Ｐゴシック" panose="020B0600070205080204" pitchFamily="34" charset="-128"/>
              </a:rPr>
              <a:t>Legge regionale Toscana + tavolo tecnico permanente</a:t>
            </a:r>
          </a:p>
          <a:p>
            <a:pPr marL="1168400" lvl="3" indent="0" defTabSz="630238">
              <a:spcBef>
                <a:spcPts val="0"/>
              </a:spcBef>
              <a:spcAft>
                <a:spcPts val="300"/>
              </a:spcAft>
              <a:buClr>
                <a:srgbClr val="008080"/>
              </a:buClr>
              <a:buSzPct val="75000"/>
              <a:buNone/>
              <a:defRPr/>
            </a:pPr>
            <a:r>
              <a:rPr lang="it-IT" altLang="it-IT" dirty="0">
                <a:solidFill>
                  <a:prstClr val="black"/>
                </a:solidFill>
                <a:ea typeface="ＭＳ Ｐゴシック" panose="020B0600070205080204" pitchFamily="34" charset="-128"/>
              </a:rPr>
              <a:t>DGRT 433/2015, LR 18/2019, protocolli d’intesa 2015 e 2019</a:t>
            </a:r>
          </a:p>
          <a:p>
            <a:pPr marL="1168400" lvl="2" indent="-231775">
              <a:spcBef>
                <a:spcPts val="600"/>
              </a:spcBef>
              <a:buClr>
                <a:srgbClr val="008080"/>
              </a:buClr>
              <a:buSzPct val="75000"/>
              <a:buFont typeface="Wingdings" panose="05000000000000000000" pitchFamily="2" charset="2"/>
              <a:buChar char="v"/>
              <a:defRPr/>
            </a:pPr>
            <a:r>
              <a:rPr lang="it-IT" altLang="it-IT" sz="2000" dirty="0">
                <a:solidFill>
                  <a:prstClr val="black"/>
                </a:solidFill>
                <a:ea typeface="ＭＳ Ｐゴシック" panose="020B0600070205080204" pitchFamily="34" charset="-128"/>
              </a:rPr>
              <a:t>Protocollo Legalità e Appalti – regione Emilia-Romagna</a:t>
            </a:r>
          </a:p>
          <a:p>
            <a:pPr marL="1260475" marR="0" lvl="3" indent="-92075" algn="l" defTabSz="457200" rtl="0" eaLnBrk="1" fontAlgn="auto" latinLnBrk="0" hangingPunct="1">
              <a:lnSpc>
                <a:spcPct val="100000"/>
              </a:lnSpc>
              <a:spcBef>
                <a:spcPts val="0"/>
              </a:spcBef>
              <a:spcAft>
                <a:spcPts val="300"/>
              </a:spcAft>
              <a:buClr>
                <a:srgbClr val="008080"/>
              </a:buClr>
              <a:buSzPct val="75000"/>
              <a:buNone/>
              <a:tabLst/>
              <a:defRPr/>
            </a:pPr>
            <a:r>
              <a:rPr lang="it-IT" altLang="it-IT" dirty="0">
                <a:solidFill>
                  <a:prstClr val="black"/>
                </a:solidFill>
                <a:ea typeface="ＭＳ Ｐゴシック" panose="020B0600070205080204" pitchFamily="34" charset="-128"/>
              </a:rPr>
              <a:t>P</a:t>
            </a:r>
            <a:r>
              <a:rPr kumimoji="0" lang="it-IT" altLang="it-IT" b="0" i="0" u="none" strike="noStrike" kern="1200" cap="none" spc="0" normalizeH="0" baseline="0" noProof="0" dirty="0" err="1">
                <a:ln>
                  <a:noFill/>
                </a:ln>
                <a:solidFill>
                  <a:prstClr val="black"/>
                </a:solidFill>
                <a:effectLst/>
                <a:uLnTx/>
                <a:uFillTx/>
                <a:ea typeface="ＭＳ Ｐゴシック" panose="020B0600070205080204" pitchFamily="34" charset="-128"/>
              </a:rPr>
              <a:t>rotocolli</a:t>
            </a:r>
            <a:r>
              <a:rPr kumimoji="0" lang="it-IT" altLang="it-IT" b="0" i="0" u="none" strike="noStrike" kern="1200" cap="none" spc="0" normalizeH="0" baseline="0" noProof="0" dirty="0">
                <a:ln>
                  <a:noFill/>
                </a:ln>
                <a:solidFill>
                  <a:prstClr val="black"/>
                </a:solidFill>
                <a:effectLst/>
                <a:uLnTx/>
                <a:uFillTx/>
                <a:ea typeface="ＭＳ Ｐゴシック" panose="020B0600070205080204" pitchFamily="34" charset="-128"/>
              </a:rPr>
              <a:t> d’intesa 2017 e 2021</a:t>
            </a:r>
          </a:p>
          <a:p>
            <a:pPr marL="1395413" marR="0" lvl="3" indent="0" algn="l" defTabSz="457200" rtl="0" eaLnBrk="1" fontAlgn="auto" latinLnBrk="0" hangingPunct="1">
              <a:lnSpc>
                <a:spcPct val="100000"/>
              </a:lnSpc>
              <a:spcBef>
                <a:spcPts val="0"/>
              </a:spcBef>
              <a:spcAft>
                <a:spcPts val="300"/>
              </a:spcAft>
              <a:buClr>
                <a:srgbClr val="008080"/>
              </a:buClr>
              <a:buSzPct val="75000"/>
              <a:buFontTx/>
              <a:buNone/>
              <a:tabLst/>
              <a:defRPr/>
            </a:pPr>
            <a:endParaRPr kumimoji="0" lang="it-IT" altLang="it-IT" sz="1200" b="0" i="0" u="none" strike="noStrike" kern="1200" cap="none" spc="0" normalizeH="0" baseline="0" noProof="0" dirty="0">
              <a:ln>
                <a:noFill/>
              </a:ln>
              <a:solidFill>
                <a:prstClr val="black"/>
              </a:solidFill>
              <a:effectLst/>
              <a:uLnTx/>
              <a:uFillTx/>
              <a:ea typeface="ＭＳ Ｐゴシック" panose="020B0600070205080204" pitchFamily="34" charset="-128"/>
            </a:endParaRPr>
          </a:p>
          <a:p>
            <a:pPr marL="265113" lvl="1" indent="-173038">
              <a:spcBef>
                <a:spcPts val="600"/>
              </a:spcBef>
              <a:spcAft>
                <a:spcPts val="600"/>
              </a:spcAft>
              <a:tabLst>
                <a:tab pos="357188" algn="l"/>
              </a:tabLst>
            </a:pPr>
            <a:r>
              <a:rPr lang="it-IT" altLang="it-IT" sz="2000" i="0" dirty="0">
                <a:latin typeface="Garamond" panose="02020404030301010803" pitchFamily="18" charset="0"/>
                <a:ea typeface="ＭＳ Ｐゴシック" panose="020B0600070205080204" pitchFamily="34" charset="-128"/>
              </a:rPr>
              <a:t>Configurazione delle sperimentazioni:</a:t>
            </a:r>
          </a:p>
          <a:p>
            <a:pPr marL="712788" indent="-265113" eaLnBrk="1" hangingPunct="1">
              <a:spcBef>
                <a:spcPts val="0"/>
              </a:spcBef>
              <a:buClr>
                <a:srgbClr val="008080"/>
              </a:buClr>
              <a:buSzPct val="75000"/>
              <a:buFont typeface="Wingdings" panose="05000000000000000000" pitchFamily="2" charset="2"/>
              <a:buChar char="Ø"/>
              <a:defRPr/>
            </a:pPr>
            <a:r>
              <a:rPr lang="it-IT" altLang="it-IT" sz="1800" b="1" i="0" dirty="0">
                <a:latin typeface="Garamond" panose="02020404030301010803" pitchFamily="18" charset="0"/>
                <a:ea typeface="ＭＳ Ｐゴシック" panose="020B0600070205080204" pitchFamily="34" charset="-128"/>
              </a:rPr>
              <a:t>Ruolo chiave dei sindacati (livello confederale)</a:t>
            </a:r>
          </a:p>
          <a:p>
            <a:pPr marL="712788" indent="-265113" eaLnBrk="1" hangingPunct="1">
              <a:spcBef>
                <a:spcPts val="0"/>
              </a:spcBef>
              <a:buClr>
                <a:srgbClr val="008080"/>
              </a:buClr>
              <a:buSzPct val="75000"/>
              <a:buFont typeface="Wingdings" panose="05000000000000000000" pitchFamily="2" charset="2"/>
              <a:buChar char="Ø"/>
              <a:defRPr/>
            </a:pPr>
            <a:r>
              <a:rPr lang="it-IT" altLang="it-IT" sz="1800" i="0" dirty="0">
                <a:latin typeface="Garamond" panose="02020404030301010803" pitchFamily="18" charset="0"/>
                <a:ea typeface="ＭＳ Ｐゴシック" panose="020B0600070205080204" pitchFamily="34" charset="-128"/>
              </a:rPr>
              <a:t>Condizioni abilitanti/facilitanti</a:t>
            </a:r>
            <a:r>
              <a:rPr lang="it-IT" altLang="it-IT" sz="1800" b="1" i="0" dirty="0">
                <a:latin typeface="Garamond" panose="02020404030301010803" pitchFamily="18" charset="0"/>
                <a:ea typeface="ＭＳ Ｐゴシック" panose="020B0600070205080204" pitchFamily="34" charset="-128"/>
              </a:rPr>
              <a:t>: casi molto visibili di deterioramento delle condizioni di lavoro </a:t>
            </a:r>
            <a:r>
              <a:rPr lang="it-IT" altLang="it-IT" sz="1800" i="0" dirty="0">
                <a:latin typeface="Garamond" panose="02020404030301010803" pitchFamily="18" charset="0"/>
                <a:ea typeface="ＭＳ Ｐゴシック" panose="020B0600070205080204" pitchFamily="34" charset="-128"/>
              </a:rPr>
              <a:t>(legati agli appalti pubblici)</a:t>
            </a:r>
          </a:p>
          <a:p>
            <a:pPr marL="712788" indent="-265113" eaLnBrk="1" hangingPunct="1">
              <a:spcBef>
                <a:spcPts val="0"/>
              </a:spcBef>
              <a:buClr>
                <a:srgbClr val="008080"/>
              </a:buClr>
              <a:buSzPct val="75000"/>
              <a:buFont typeface="Wingdings" panose="05000000000000000000" pitchFamily="2" charset="2"/>
              <a:buChar char="Ø"/>
              <a:defRPr/>
            </a:pPr>
            <a:r>
              <a:rPr lang="it-IT" altLang="it-IT" sz="1800" b="1" i="0" dirty="0">
                <a:latin typeface="Garamond" panose="02020404030301010803" pitchFamily="18" charset="0"/>
                <a:ea typeface="ＭＳ Ｐゴシック" panose="020B0600070205080204" pitchFamily="34" charset="-128"/>
              </a:rPr>
              <a:t>Volontà politica</a:t>
            </a:r>
            <a:r>
              <a:rPr lang="it-IT" altLang="it-IT" sz="1800" i="0" dirty="0">
                <a:latin typeface="Garamond" panose="02020404030301010803" pitchFamily="18" charset="0"/>
                <a:ea typeface="ＭＳ Ｐゴシック" panose="020B0600070205080204" pitchFamily="34" charset="-128"/>
              </a:rPr>
              <a:t>: forte tradizione territoriale di concertazione sociale</a:t>
            </a:r>
          </a:p>
          <a:p>
            <a:pPr marL="92075" lvl="1" indent="0">
              <a:spcBef>
                <a:spcPts val="0"/>
              </a:spcBef>
              <a:buNone/>
            </a:pPr>
            <a:endParaRPr lang="it-IT" altLang="it-IT" sz="2000" b="1" i="0" dirty="0">
              <a:latin typeface="Garamond" panose="02020404030301010803" pitchFamily="18" charset="0"/>
              <a:ea typeface="ＭＳ Ｐゴシック" panose="020B0600070205080204" pitchFamily="34" charset="-128"/>
            </a:endParaRPr>
          </a:p>
          <a:p>
            <a:pPr marL="263525" lvl="1" indent="-171450">
              <a:spcBef>
                <a:spcPts val="0"/>
              </a:spcBef>
            </a:pPr>
            <a:r>
              <a:rPr lang="it-IT" sz="2000" dirty="0"/>
              <a:t>Casi in cui i sindacati migliorano con successo le condizioni di lavoro agendo ex-ante su criteri per gli appalti pubblici → </a:t>
            </a:r>
            <a:r>
              <a:rPr lang="it-IT" sz="2000" b="1" dirty="0"/>
              <a:t>gli appalti pubblici diventano un’arena di relazioni industriali</a:t>
            </a:r>
          </a:p>
          <a:p>
            <a:pPr marL="265113" lvl="1" indent="-173038">
              <a:spcBef>
                <a:spcPts val="1200"/>
              </a:spcBef>
            </a:pPr>
            <a:endParaRPr lang="it-IT" altLang="it-IT" sz="2000" i="0" dirty="0">
              <a:latin typeface="Garamond" panose="02020404030301010803" pitchFamily="18" charset="0"/>
              <a:ea typeface="ＭＳ Ｐゴシック" panose="020B0600070205080204" pitchFamily="34" charset="-128"/>
            </a:endParaRPr>
          </a:p>
          <a:p>
            <a:pPr marL="265113" lvl="1" indent="-173038">
              <a:spcBef>
                <a:spcPts val="1200"/>
              </a:spcBef>
            </a:pPr>
            <a:endParaRPr lang="it-IT" sz="2000" dirty="0"/>
          </a:p>
          <a:p>
            <a:pPr marL="265113" lvl="1" indent="-173038">
              <a:spcBef>
                <a:spcPts val="1200"/>
              </a:spcBef>
            </a:pPr>
            <a:endParaRPr lang="it-IT" altLang="it-IT" sz="1400" i="0" dirty="0">
              <a:latin typeface="Garamond" panose="02020404030301010803" pitchFamily="18" charset="0"/>
              <a:ea typeface="ＭＳ Ｐゴシック" panose="020B0600070205080204" pitchFamily="34" charset="-128"/>
            </a:endParaRPr>
          </a:p>
        </p:txBody>
      </p:sp>
      <p:sp>
        <p:nvSpPr>
          <p:cNvPr id="9" name="Segnaposto piè di pagina 4">
            <a:extLst>
              <a:ext uri="{FF2B5EF4-FFF2-40B4-BE49-F238E27FC236}">
                <a16:creationId xmlns:a16="http://schemas.microsoft.com/office/drawing/2014/main" id="{9966F63F-8316-4FBF-B6B1-EAD920012BDC}"/>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1805584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PROTOCOLLI APPALTI</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208248" y="1408177"/>
            <a:ext cx="8727503" cy="4921502"/>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342900" lvl="1" indent="-342900" eaLnBrk="1" hangingPunct="1">
              <a:spcBef>
                <a:spcPts val="0"/>
              </a:spcBef>
              <a:spcAft>
                <a:spcPts val="1200"/>
              </a:spcAft>
              <a:buClr>
                <a:srgbClr val="008080"/>
              </a:buClr>
              <a:buSzPct val="100000"/>
              <a:buFont typeface="Wingdings" panose="05000000000000000000" pitchFamily="2" charset="2"/>
              <a:buChar char="q"/>
              <a:defRPr/>
            </a:pPr>
            <a:r>
              <a:rPr lang="it-IT" altLang="it-IT" sz="2000" b="1" i="0" dirty="0">
                <a:latin typeface="Garamond" panose="02020404030301010803" pitchFamily="18" charset="0"/>
                <a:ea typeface="ＭＳ Ｐゴシック" panose="020B0600070205080204" pitchFamily="34" charset="-128"/>
              </a:rPr>
              <a:t>Clausole sociali (“forti”) di continuità occupazionale</a:t>
            </a:r>
            <a:r>
              <a:rPr lang="it-IT" altLang="it-IT" sz="2000" i="0" dirty="0">
                <a:latin typeface="Garamond" panose="02020404030301010803" pitchFamily="18" charset="0"/>
                <a:ea typeface="ＭＳ Ｐゴシック" panose="020B0600070205080204" pitchFamily="34" charset="-128"/>
              </a:rPr>
              <a:t> → Obbligo di riassunzione del personale in carica </a:t>
            </a:r>
            <a:r>
              <a:rPr lang="it-IT" altLang="it-IT" sz="2000" b="1" i="0" dirty="0">
                <a:latin typeface="Garamond" panose="02020404030301010803" pitchFamily="18" charset="0"/>
                <a:ea typeface="ＭＳ Ｐゴシック" panose="020B0600070205080204" pitchFamily="34" charset="-128"/>
              </a:rPr>
              <a:t>alle stesse condizioni economiche e normative </a:t>
            </a:r>
            <a:r>
              <a:rPr lang="it-IT" altLang="it-IT" sz="2000" i="0" dirty="0">
                <a:latin typeface="Garamond" panose="02020404030301010803" pitchFamily="18" charset="0"/>
                <a:ea typeface="ＭＳ Ｐゴシック" panose="020B0600070205080204" pitchFamily="34" charset="-128"/>
              </a:rPr>
              <a:t>(numero di ore di lavoro e anzianità incluse)</a:t>
            </a:r>
          </a:p>
          <a:p>
            <a:pPr marL="342900" lvl="1" indent="-342900" eaLnBrk="1" hangingPunct="1">
              <a:spcBef>
                <a:spcPts val="0"/>
              </a:spcBef>
              <a:spcAft>
                <a:spcPts val="1200"/>
              </a:spcAft>
              <a:buClr>
                <a:srgbClr val="008080"/>
              </a:buClr>
              <a:buSzPct val="100000"/>
              <a:buFont typeface="Wingdings" panose="05000000000000000000" pitchFamily="2" charset="2"/>
              <a:buChar char="q"/>
              <a:defRPr/>
            </a:pPr>
            <a:r>
              <a:rPr lang="it-IT" altLang="it-IT" sz="2000" i="0" dirty="0">
                <a:latin typeface="Garamond" panose="02020404030301010803" pitchFamily="18" charset="0"/>
                <a:ea typeface="ＭＳ Ｐゴシック" panose="020B0600070205080204" pitchFamily="34" charset="-128"/>
              </a:rPr>
              <a:t>Indicazione dei </a:t>
            </a:r>
            <a:r>
              <a:rPr lang="it-IT" altLang="it-IT" sz="2000" b="1" i="0" dirty="0">
                <a:latin typeface="Garamond" panose="02020404030301010803" pitchFamily="18" charset="0"/>
                <a:ea typeface="ＭＳ Ｐゴシック" panose="020B0600070205080204" pitchFamily="34" charset="-128"/>
              </a:rPr>
              <a:t>CCNL di riferimento </a:t>
            </a:r>
            <a:r>
              <a:rPr lang="it-IT" altLang="it-IT" sz="2000" i="0" dirty="0">
                <a:latin typeface="Garamond" panose="02020404030301010803" pitchFamily="18" charset="0"/>
                <a:ea typeface="ＭＳ Ｐゴシック" panose="020B0600070205080204" pitchFamily="34" charset="-128"/>
              </a:rPr>
              <a:t>per le attività svolte</a:t>
            </a:r>
          </a:p>
          <a:p>
            <a:pPr marL="342900" lvl="1" indent="-342900" eaLnBrk="1" hangingPunct="1">
              <a:spcBef>
                <a:spcPts val="0"/>
              </a:spcBef>
              <a:spcAft>
                <a:spcPts val="1200"/>
              </a:spcAft>
              <a:buClr>
                <a:srgbClr val="008080"/>
              </a:buClr>
              <a:buSzPct val="100000"/>
              <a:buFont typeface="Wingdings" panose="05000000000000000000" pitchFamily="2" charset="2"/>
              <a:buChar char="q"/>
              <a:defRPr/>
            </a:pPr>
            <a:r>
              <a:rPr lang="it-IT" altLang="it-IT" sz="2000" i="0" dirty="0">
                <a:latin typeface="Garamond" panose="02020404030301010803" pitchFamily="18" charset="0"/>
                <a:ea typeface="ＭＳ Ｐゴシック" panose="020B0600070205080204" pitchFamily="34" charset="-128"/>
              </a:rPr>
              <a:t>Definizione dei </a:t>
            </a:r>
            <a:r>
              <a:rPr lang="it-IT" altLang="it-IT" sz="2000" b="1" i="0" dirty="0">
                <a:latin typeface="Garamond" panose="02020404030301010803" pitchFamily="18" charset="0"/>
                <a:ea typeface="ＭＳ Ｐゴシック" panose="020B0600070205080204" pitchFamily="34" charset="-128"/>
              </a:rPr>
              <a:t>criteri per l'aggiudicazione delle gare </a:t>
            </a:r>
            <a:r>
              <a:rPr lang="it-IT" altLang="it-IT" sz="2000" i="0" dirty="0">
                <a:latin typeface="Garamond" panose="02020404030301010803" pitchFamily="18" charset="0"/>
                <a:ea typeface="ＭＳ Ｐゴシック" panose="020B0600070205080204" pitchFamily="34" charset="-128"/>
              </a:rPr>
              <a:t>→ applicazione effettiva del principio dell’ “offerta economicamente più vantaggiosa” attraverso formule per l'attribuzione del punteggio che riducono la rilevanza del fattore economico e/o valorizzano elementi sociali</a:t>
            </a:r>
          </a:p>
          <a:p>
            <a:pPr marL="342900" lvl="1" indent="-342900" eaLnBrk="1" hangingPunct="1">
              <a:spcBef>
                <a:spcPts val="0"/>
              </a:spcBef>
              <a:spcAft>
                <a:spcPts val="600"/>
              </a:spcAft>
              <a:buClr>
                <a:srgbClr val="008080"/>
              </a:buClr>
              <a:buSzPct val="100000"/>
              <a:buFont typeface="Wingdings" panose="05000000000000000000" pitchFamily="2" charset="2"/>
              <a:buChar char="q"/>
              <a:defRPr/>
            </a:pPr>
            <a:r>
              <a:rPr lang="it-IT" altLang="it-IT" sz="2000" i="0" dirty="0">
                <a:latin typeface="Garamond" panose="02020404030301010803" pitchFamily="18" charset="0"/>
                <a:ea typeface="ＭＳ Ｐゴシック" panose="020B0600070205080204" pitchFamily="34" charset="-128"/>
              </a:rPr>
              <a:t>Istituzione di </a:t>
            </a:r>
            <a:r>
              <a:rPr lang="it-IT" altLang="it-IT" sz="2000" b="1" i="0" dirty="0">
                <a:latin typeface="Garamond" panose="02020404030301010803" pitchFamily="18" charset="0"/>
                <a:ea typeface="ＭＳ Ｐゴシック" panose="020B0600070205080204" pitchFamily="34" charset="-128"/>
              </a:rPr>
              <a:t>procedure per il coinvolgimento delle organizzazioni sindacali </a:t>
            </a:r>
            <a:r>
              <a:rPr lang="it-IT" altLang="it-IT" sz="2000" i="0" dirty="0">
                <a:latin typeface="Garamond" panose="02020404030301010803" pitchFamily="18" charset="0"/>
                <a:ea typeface="ＭＳ Ｐゴシック" panose="020B0600070205080204" pitchFamily="34" charset="-128"/>
              </a:rPr>
              <a:t>nel processo di appalto:</a:t>
            </a:r>
          </a:p>
          <a:p>
            <a:pPr marL="803275" lvl="2" indent="-265113" eaLnBrk="1" hangingPunct="1">
              <a:spcBef>
                <a:spcPts val="0"/>
              </a:spcBef>
              <a:buClr>
                <a:srgbClr val="008080"/>
              </a:buClr>
              <a:buSzPct val="75000"/>
              <a:buFont typeface="Wingdings" panose="05000000000000000000" pitchFamily="2" charset="2"/>
              <a:buChar char="Ø"/>
              <a:defRPr/>
            </a:pPr>
            <a:r>
              <a:rPr lang="it-IT" altLang="it-IT" sz="1800" b="1" i="0" dirty="0">
                <a:latin typeface="Garamond" panose="02020404030301010803" pitchFamily="18" charset="0"/>
                <a:ea typeface="ＭＳ Ｐゴシック" panose="020B0600070205080204" pitchFamily="34" charset="-128"/>
              </a:rPr>
              <a:t>Controllo ex-ante </a:t>
            </a:r>
            <a:r>
              <a:rPr lang="it-IT" altLang="it-IT" sz="1800" i="0" dirty="0">
                <a:latin typeface="Garamond" panose="02020404030301010803" pitchFamily="18" charset="0"/>
                <a:ea typeface="ＭＳ Ｐゴシック" panose="020B0600070205080204" pitchFamily="34" charset="-128"/>
              </a:rPr>
              <a:t>su gare/bandi per verificare che non contengano elementi che possano incidere negativamente sulle condizioni di lavoro</a:t>
            </a:r>
          </a:p>
          <a:p>
            <a:pPr marL="803275" lvl="2" indent="-265113" eaLnBrk="1" hangingPunct="1">
              <a:spcBef>
                <a:spcPts val="0"/>
              </a:spcBef>
              <a:buClr>
                <a:srgbClr val="008080"/>
              </a:buClr>
              <a:buSzPct val="75000"/>
              <a:buFont typeface="Wingdings" panose="05000000000000000000" pitchFamily="2" charset="2"/>
              <a:buChar char="Ø"/>
              <a:defRPr/>
            </a:pPr>
            <a:r>
              <a:rPr lang="it-IT" altLang="it-IT" sz="1800" b="1" i="0" dirty="0">
                <a:latin typeface="Garamond" panose="02020404030301010803" pitchFamily="18" charset="0"/>
                <a:ea typeface="ＭＳ Ｐゴシック" panose="020B0600070205080204" pitchFamily="34" charset="-128"/>
              </a:rPr>
              <a:t>Controllo ex-post </a:t>
            </a:r>
            <a:r>
              <a:rPr lang="it-IT" altLang="it-IT" sz="1800" i="0" dirty="0">
                <a:latin typeface="Garamond" panose="02020404030301010803" pitchFamily="18" charset="0"/>
                <a:ea typeface="ＭＳ Ｐゴシック" panose="020B0600070205080204" pitchFamily="34" charset="-128"/>
              </a:rPr>
              <a:t>sull’a</a:t>
            </a:r>
            <a:r>
              <a:rPr lang="it-IT" altLang="it-IT" sz="1800" b="1" i="0" dirty="0">
                <a:latin typeface="Garamond" panose="02020404030301010803" pitchFamily="18" charset="0"/>
                <a:ea typeface="ＭＳ Ｐゴシック" panose="020B0600070205080204" pitchFamily="34" charset="-128"/>
              </a:rPr>
              <a:t>ttuazione/esecuzione delle disposizioni </a:t>
            </a:r>
            <a:r>
              <a:rPr lang="it-IT" altLang="it-IT" sz="1800" i="0" dirty="0">
                <a:latin typeface="Garamond" panose="02020404030301010803" pitchFamily="18" charset="0"/>
                <a:ea typeface="ＭＳ Ｐゴシック" panose="020B0600070205080204" pitchFamily="34" charset="-128"/>
              </a:rPr>
              <a:t>durante la fornitura del servizio (per garantirne la conformità)</a:t>
            </a:r>
          </a:p>
          <a:p>
            <a:pPr marL="447675" lvl="1" indent="-355600" eaLnBrk="1" hangingPunct="1">
              <a:spcBef>
                <a:spcPts val="0"/>
              </a:spcBef>
              <a:spcAft>
                <a:spcPts val="600"/>
              </a:spcAft>
              <a:buClr>
                <a:srgbClr val="595959"/>
              </a:buClr>
              <a:buSzPct val="75000"/>
              <a:buFont typeface="Wingdings" panose="05000000000000000000" pitchFamily="2" charset="2"/>
              <a:buChar char="Ø"/>
              <a:defRPr/>
            </a:pPr>
            <a:endParaRPr lang="it-IT" altLang="it-IT" sz="1000" i="0" dirty="0">
              <a:latin typeface="Garamond" panose="02020404030301010803" pitchFamily="18" charset="0"/>
              <a:ea typeface="ＭＳ Ｐゴシック" panose="020B0600070205080204" pitchFamily="34" charset="-128"/>
            </a:endParaRPr>
          </a:p>
          <a:p>
            <a:pPr marL="265113" lvl="1" indent="-173038">
              <a:spcBef>
                <a:spcPts val="1200"/>
              </a:spcBef>
            </a:pPr>
            <a:endParaRPr lang="it-IT" altLang="it-IT" sz="2000" i="0" dirty="0">
              <a:latin typeface="Garamond" panose="02020404030301010803" pitchFamily="18" charset="0"/>
              <a:ea typeface="ＭＳ Ｐゴシック" panose="020B0600070205080204" pitchFamily="34" charset="-128"/>
            </a:endParaRPr>
          </a:p>
          <a:p>
            <a:pPr marL="265113" lvl="1" indent="-173038">
              <a:spcBef>
                <a:spcPts val="1200"/>
              </a:spcBef>
            </a:pPr>
            <a:endParaRPr lang="it-IT" sz="2000" dirty="0"/>
          </a:p>
          <a:p>
            <a:pPr marL="265113" lvl="1" indent="-173038">
              <a:spcBef>
                <a:spcPts val="1200"/>
              </a:spcBef>
            </a:pPr>
            <a:endParaRPr lang="it-IT" altLang="it-IT" sz="1400" i="0" dirty="0">
              <a:latin typeface="Garamond" panose="02020404030301010803" pitchFamily="18" charset="0"/>
              <a:ea typeface="ＭＳ Ｐゴシック" panose="020B0600070205080204" pitchFamily="34" charset="-128"/>
            </a:endParaRPr>
          </a:p>
        </p:txBody>
      </p:sp>
      <p:sp>
        <p:nvSpPr>
          <p:cNvPr id="9" name="Segnaposto piè di pagina 4">
            <a:extLst>
              <a:ext uri="{FF2B5EF4-FFF2-40B4-BE49-F238E27FC236}">
                <a16:creationId xmlns:a16="http://schemas.microsoft.com/office/drawing/2014/main" id="{89D6C020-91AB-4E35-B98F-2F279868391C}"/>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2152908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C2EBC1D-2FB0-40DB-B74A-925A960D132F}"/>
              </a:ext>
            </a:extLst>
          </p:cNvPr>
          <p:cNvSpPr/>
          <p:nvPr/>
        </p:nvSpPr>
        <p:spPr>
          <a:xfrm>
            <a:off x="0" y="-1"/>
            <a:ext cx="9144000" cy="11223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6" name="Connettore diritto 5">
            <a:extLst>
              <a:ext uri="{FF2B5EF4-FFF2-40B4-BE49-F238E27FC236}">
                <a16:creationId xmlns:a16="http://schemas.microsoft.com/office/drawing/2014/main" id="{DFA2455A-A5D9-4AB2-994F-FCD34ABB9810}"/>
              </a:ext>
            </a:extLst>
          </p:cNvPr>
          <p:cNvCxnSpPr/>
          <p:nvPr/>
        </p:nvCxnSpPr>
        <p:spPr>
          <a:xfrm>
            <a:off x="0" y="6482080"/>
            <a:ext cx="9144000" cy="0"/>
          </a:xfrm>
          <a:prstGeom prst="line">
            <a:avLst/>
          </a:prstGeom>
          <a:ln w="25400">
            <a:solidFill>
              <a:srgbClr val="009999"/>
            </a:solidFill>
          </a:ln>
        </p:spPr>
        <p:style>
          <a:lnRef idx="1">
            <a:schemeClr val="accent1"/>
          </a:lnRef>
          <a:fillRef idx="0">
            <a:schemeClr val="accent1"/>
          </a:fillRef>
          <a:effectRef idx="0">
            <a:schemeClr val="accent1"/>
          </a:effectRef>
          <a:fontRef idx="minor">
            <a:schemeClr val="tx1"/>
          </a:fontRef>
        </p:style>
      </p:cxnSp>
      <p:sp>
        <p:nvSpPr>
          <p:cNvPr id="7" name="Segnaposto testo 7">
            <a:extLst>
              <a:ext uri="{FF2B5EF4-FFF2-40B4-BE49-F238E27FC236}">
                <a16:creationId xmlns:a16="http://schemas.microsoft.com/office/drawing/2014/main" id="{CC6FDDCE-6A6C-4EA7-932D-5B4843570F2B}"/>
              </a:ext>
            </a:extLst>
          </p:cNvPr>
          <p:cNvSpPr txBox="1">
            <a:spLocks/>
          </p:cNvSpPr>
          <p:nvPr/>
        </p:nvSpPr>
        <p:spPr>
          <a:xfrm>
            <a:off x="0" y="1"/>
            <a:ext cx="9144000" cy="1096452"/>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sz="3200" dirty="0">
                <a:solidFill>
                  <a:schemeClr val="bg1"/>
                </a:solidFill>
              </a:rPr>
              <a:t>ESPERIENZE APPLICATIVE</a:t>
            </a:r>
            <a:endParaRPr lang="en-GB" sz="3200" dirty="0">
              <a:solidFill>
                <a:schemeClr val="bg1"/>
              </a:solidFill>
            </a:endParaRPr>
          </a:p>
        </p:txBody>
      </p:sp>
      <p:sp>
        <p:nvSpPr>
          <p:cNvPr id="8" name="Segnaposto contenuto 6">
            <a:extLst>
              <a:ext uri="{FF2B5EF4-FFF2-40B4-BE49-F238E27FC236}">
                <a16:creationId xmlns:a16="http://schemas.microsoft.com/office/drawing/2014/main" id="{39865F57-26A3-4FAB-A019-D54FA5680118}"/>
              </a:ext>
            </a:extLst>
          </p:cNvPr>
          <p:cNvSpPr txBox="1">
            <a:spLocks/>
          </p:cNvSpPr>
          <p:nvPr/>
        </p:nvSpPr>
        <p:spPr>
          <a:xfrm>
            <a:off x="179514" y="1287501"/>
            <a:ext cx="8756238" cy="4842789"/>
          </a:xfrm>
          <a:prstGeom prst="rect">
            <a:avLst/>
          </a:prstGeom>
        </p:spPr>
        <p:txBody>
          <a:bodyPr/>
          <a:lstStyle>
            <a:lvl1pPr marL="257168" indent="-257168" algn="l" defTabSz="685783" rtl="0" eaLnBrk="1" latinLnBrk="0" hangingPunct="1">
              <a:spcBef>
                <a:spcPct val="20000"/>
              </a:spcBef>
              <a:buClr>
                <a:srgbClr val="017783"/>
              </a:buClr>
              <a:buSzPct val="120000"/>
              <a:buFont typeface="Wingdings" panose="05000000000000000000" pitchFamily="2" charset="2"/>
              <a:buChar char="§"/>
              <a:defRPr sz="1600" i="0" kern="1200">
                <a:solidFill>
                  <a:schemeClr val="tx1"/>
                </a:solidFill>
                <a:latin typeface="Garamond" panose="02020404030301010803" pitchFamily="18" charset="0"/>
                <a:ea typeface="+mn-ea"/>
                <a:cs typeface="+mn-cs"/>
              </a:defRPr>
            </a:lvl1pPr>
            <a:lvl2pPr marL="557199" indent="-214308"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2pPr>
            <a:lvl3pPr marL="857228"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3pPr>
            <a:lvl4pPr marL="1200120"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4pPr>
            <a:lvl5pPr marL="1543012" indent="-171446" algn="l" defTabSz="685783" rtl="0" eaLnBrk="1" latinLnBrk="0" hangingPunct="1">
              <a:spcBef>
                <a:spcPct val="20000"/>
              </a:spcBef>
              <a:buClr>
                <a:srgbClr val="017783"/>
              </a:buClr>
              <a:buFont typeface="Wingdings" panose="05000000000000000000" pitchFamily="2" charset="2"/>
              <a:buChar char="§"/>
              <a:defRPr sz="1600" i="0" kern="1200">
                <a:solidFill>
                  <a:schemeClr val="tx1"/>
                </a:solidFill>
                <a:latin typeface="Garamond" panose="02020404030301010803" pitchFamily="18" charset="0"/>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92075" lvl="1" indent="0" algn="ctr" eaLnBrk="1" hangingPunct="1">
              <a:spcBef>
                <a:spcPts val="0"/>
              </a:spcBef>
              <a:spcAft>
                <a:spcPts val="3000"/>
              </a:spcAft>
              <a:buClr>
                <a:srgbClr val="595959"/>
              </a:buClr>
              <a:buSzPct val="75000"/>
              <a:buNone/>
              <a:defRPr/>
            </a:pPr>
            <a:r>
              <a:rPr lang="it-IT" altLang="it-IT" sz="2400" b="1" i="0" dirty="0">
                <a:latin typeface="Garamond" panose="02020404030301010803" pitchFamily="18" charset="0"/>
                <a:ea typeface="ＭＳ Ｐゴシック" panose="020B0600070205080204" pitchFamily="34" charset="-128"/>
              </a:rPr>
              <a:t>Negoziazioni sull'inquadramento lavorativo nei servizi di assistenza domiciliare (Provincia di Firenze)</a:t>
            </a:r>
          </a:p>
          <a:p>
            <a:pPr marL="263525" lvl="1" indent="-263525">
              <a:spcBef>
                <a:spcPts val="0"/>
              </a:spcBef>
              <a:spcAft>
                <a:spcPts val="1200"/>
              </a:spcAft>
              <a:buClr>
                <a:srgbClr val="008080"/>
              </a:buClr>
              <a:buSzPct val="100000"/>
              <a:defRPr/>
            </a:pPr>
            <a:r>
              <a:rPr lang="it-IT" altLang="it-IT" sz="1800" b="1" dirty="0">
                <a:ea typeface="ＭＳ Ｐゴシック" panose="020B0600070205080204" pitchFamily="34" charset="-128"/>
              </a:rPr>
              <a:t>Problema affrontato</a:t>
            </a:r>
            <a:r>
              <a:rPr lang="it-IT" altLang="it-IT" sz="1800" dirty="0">
                <a:ea typeface="ＭＳ Ｐゴシック" panose="020B0600070205080204" pitchFamily="34" charset="-128"/>
              </a:rPr>
              <a:t>: cattive condizioni di lavoro (inquadramento lavorativo e livelli salariali) a causa delle pressioni di contenimento dei costi poste dagli appalti pubblici</a:t>
            </a:r>
          </a:p>
          <a:p>
            <a:pPr marL="263525" lvl="1" indent="-263525">
              <a:spcBef>
                <a:spcPts val="0"/>
              </a:spcBef>
              <a:spcAft>
                <a:spcPts val="1200"/>
              </a:spcAft>
              <a:buClr>
                <a:srgbClr val="008080"/>
              </a:buClr>
              <a:buSzPct val="100000"/>
              <a:defRPr/>
            </a:pPr>
            <a:r>
              <a:rPr lang="it-IT" altLang="it-IT" sz="1800" dirty="0">
                <a:ea typeface="ＭＳ Ｐゴシック" panose="020B0600070205080204" pitchFamily="34" charset="-128"/>
              </a:rPr>
              <a:t>Legge </a:t>
            </a:r>
            <a:r>
              <a:rPr lang="it-IT" altLang="it-IT" sz="1800" i="0" dirty="0">
                <a:latin typeface="Garamond" panose="02020404030301010803" pitchFamily="18" charset="0"/>
                <a:ea typeface="ＭＳ Ｐゴシック" panose="020B0600070205080204" pitchFamily="34" charset="-128"/>
              </a:rPr>
              <a:t>regionale sulla qualità del lavoro negli appalti pubblici </a:t>
            </a:r>
            <a:r>
              <a:rPr lang="it-IT" altLang="it-IT" sz="1800" i="0" dirty="0">
                <a:ea typeface="ＭＳ Ｐゴシック" panose="020B0600070205080204" pitchFamily="34" charset="-128"/>
              </a:rPr>
              <a:t>→ </a:t>
            </a:r>
            <a:r>
              <a:rPr lang="it-IT" altLang="it-IT" sz="1800" b="1" i="0" dirty="0">
                <a:latin typeface="Garamond" panose="02020404030301010803" pitchFamily="18" charset="0"/>
                <a:ea typeface="ＭＳ Ｐゴシック" panose="020B0600070205080204" pitchFamily="34" charset="-128"/>
              </a:rPr>
              <a:t>presupposto istituzionale </a:t>
            </a:r>
            <a:r>
              <a:rPr lang="it-IT" altLang="it-IT" sz="1800" i="0" dirty="0">
                <a:latin typeface="Garamond" panose="02020404030301010803" pitchFamily="18" charset="0"/>
                <a:ea typeface="ＭＳ Ｐゴシック" panose="020B0600070205080204" pitchFamily="34" charset="-128"/>
              </a:rPr>
              <a:t>per il successo delle trattative (unitamente ai rapporti di collaborazione tra parti sociali e amministrazioni </a:t>
            </a:r>
            <a:r>
              <a:rPr lang="it-IT" altLang="it-IT" sz="1800" dirty="0">
                <a:ea typeface="ＭＳ Ｐゴシック" panose="020B0600070205080204" pitchFamily="34" charset="-128"/>
              </a:rPr>
              <a:t>locali) </a:t>
            </a:r>
          </a:p>
          <a:p>
            <a:pPr marL="263525" lvl="1" indent="-263525">
              <a:spcBef>
                <a:spcPts val="0"/>
              </a:spcBef>
              <a:spcAft>
                <a:spcPts val="1200"/>
              </a:spcAft>
              <a:buClr>
                <a:srgbClr val="008080"/>
              </a:buClr>
              <a:buSzPct val="100000"/>
              <a:defRPr/>
            </a:pPr>
            <a:r>
              <a:rPr lang="it-IT" altLang="it-IT" sz="1800" i="0" dirty="0">
                <a:latin typeface="Garamond" panose="02020404030301010803" pitchFamily="18" charset="0"/>
                <a:ea typeface="ＭＳ Ｐゴシック" panose="020B0600070205080204" pitchFamily="34" charset="-128"/>
              </a:rPr>
              <a:t>Utilizzato dai sindacati di categoria a livello locale nei servizi domiciliari per intervenire sul tema dell'inquadramento lavorativo del personale e quindi sui livelli retributivi attraverso la negoziazione dei contratti di appalto</a:t>
            </a:r>
          </a:p>
          <a:p>
            <a:pPr marL="263525" lvl="1" indent="-263525" eaLnBrk="1" hangingPunct="1">
              <a:spcBef>
                <a:spcPts val="0"/>
              </a:spcBef>
              <a:spcAft>
                <a:spcPts val="1200"/>
              </a:spcAft>
              <a:buClr>
                <a:srgbClr val="008080"/>
              </a:buClr>
              <a:buSzPct val="100000"/>
              <a:defRPr/>
            </a:pPr>
            <a:r>
              <a:rPr lang="it-IT" altLang="it-IT" sz="1800" b="1" i="0" dirty="0">
                <a:latin typeface="Garamond" panose="02020404030301010803" pitchFamily="18" charset="0"/>
                <a:ea typeface="ＭＳ Ｐゴシック" panose="020B0600070205080204" pitchFamily="34" charset="-128"/>
              </a:rPr>
              <a:t>Risultato</a:t>
            </a:r>
            <a:r>
              <a:rPr lang="it-IT" altLang="it-IT" sz="1800" i="0" dirty="0">
                <a:latin typeface="Garamond" panose="02020404030301010803" pitchFamily="18" charset="0"/>
                <a:ea typeface="ＭＳ Ｐゴシック" panose="020B0600070205080204" pitchFamily="34" charset="-128"/>
              </a:rPr>
              <a:t>: ridefinizione delle </a:t>
            </a:r>
            <a:r>
              <a:rPr lang="it-IT" altLang="it-IT" sz="1800" b="1" i="0" dirty="0">
                <a:latin typeface="Garamond" panose="02020404030301010803" pitchFamily="18" charset="0"/>
                <a:ea typeface="ＭＳ Ｐゴシック" panose="020B0600070205080204" pitchFamily="34" charset="-128"/>
              </a:rPr>
              <a:t>tariffe di appalto per garantire che siano sufficientemente elevate da consentire una corretta classificazione professionale del personale</a:t>
            </a:r>
            <a:endParaRPr lang="it-IT" altLang="it-IT" sz="1800" i="0" dirty="0">
              <a:latin typeface="Garamond" panose="02020404030301010803" pitchFamily="18" charset="0"/>
              <a:ea typeface="ＭＳ Ｐゴシック" panose="020B0600070205080204" pitchFamily="34" charset="-128"/>
            </a:endParaRPr>
          </a:p>
          <a:p>
            <a:pPr marL="265113" lvl="1" indent="-173038">
              <a:spcBef>
                <a:spcPts val="1200"/>
              </a:spcBef>
            </a:pPr>
            <a:endParaRPr lang="it-IT" sz="2000" dirty="0"/>
          </a:p>
          <a:p>
            <a:pPr marL="265113" lvl="1" indent="-173038">
              <a:spcBef>
                <a:spcPts val="1200"/>
              </a:spcBef>
            </a:pPr>
            <a:endParaRPr lang="it-IT" altLang="it-IT" sz="1400" i="0" dirty="0">
              <a:latin typeface="Garamond" panose="02020404030301010803" pitchFamily="18" charset="0"/>
              <a:ea typeface="ＭＳ Ｐゴシック" panose="020B0600070205080204" pitchFamily="34" charset="-128"/>
            </a:endParaRPr>
          </a:p>
        </p:txBody>
      </p:sp>
      <p:sp>
        <p:nvSpPr>
          <p:cNvPr id="11" name="Segnaposto contenuto 2">
            <a:extLst>
              <a:ext uri="{FF2B5EF4-FFF2-40B4-BE49-F238E27FC236}">
                <a16:creationId xmlns:a16="http://schemas.microsoft.com/office/drawing/2014/main" id="{3C559F8E-E283-4649-AA96-65058110AD03}"/>
              </a:ext>
            </a:extLst>
          </p:cNvPr>
          <p:cNvSpPr txBox="1">
            <a:spLocks/>
          </p:cNvSpPr>
          <p:nvPr/>
        </p:nvSpPr>
        <p:spPr>
          <a:xfrm>
            <a:off x="236984" y="1348422"/>
            <a:ext cx="8727503" cy="48168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spcAft>
                <a:spcPts val="600"/>
              </a:spcAft>
              <a:buClr>
                <a:srgbClr val="595959"/>
              </a:buClr>
              <a:buSzPct val="75000"/>
              <a:buFont typeface="Wingdings" panose="05000000000000000000" pitchFamily="2" charset="2"/>
              <a:buChar char="§"/>
              <a:defRPr/>
            </a:pPr>
            <a:endParaRPr lang="it-IT" altLang="it-IT" sz="2200" dirty="0">
              <a:latin typeface="Garamond" panose="02020404030301010803" pitchFamily="18" charset="0"/>
              <a:ea typeface="ＭＳ Ｐゴシック" panose="020B0600070205080204" pitchFamily="34" charset="-128"/>
            </a:endParaRPr>
          </a:p>
          <a:p>
            <a:pPr>
              <a:spcBef>
                <a:spcPts val="0"/>
              </a:spcBef>
              <a:spcAft>
                <a:spcPts val="600"/>
              </a:spcAft>
              <a:buClr>
                <a:srgbClr val="595959"/>
              </a:buClr>
              <a:buSzPct val="75000"/>
              <a:buFont typeface="Wingdings" panose="05000000000000000000" pitchFamily="2" charset="2"/>
              <a:buChar char="§"/>
              <a:defRPr/>
            </a:pPr>
            <a:endParaRPr lang="it-IT" altLang="it-IT" dirty="0">
              <a:latin typeface="Garamond" panose="02020404030301010803" pitchFamily="18" charset="0"/>
              <a:ea typeface="ＭＳ Ｐゴシック" panose="020B0600070205080204" pitchFamily="34" charset="-128"/>
            </a:endParaRPr>
          </a:p>
        </p:txBody>
      </p:sp>
      <p:sp>
        <p:nvSpPr>
          <p:cNvPr id="9" name="Segnaposto piè di pagina 4">
            <a:extLst>
              <a:ext uri="{FF2B5EF4-FFF2-40B4-BE49-F238E27FC236}">
                <a16:creationId xmlns:a16="http://schemas.microsoft.com/office/drawing/2014/main" id="{B4DD66B8-49FA-4A22-B722-A7D510EA1598}"/>
              </a:ext>
            </a:extLst>
          </p:cNvPr>
          <p:cNvSpPr>
            <a:spLocks noGrp="1"/>
          </p:cNvSpPr>
          <p:nvPr>
            <p:ph type="ftr" sz="quarter" idx="11"/>
          </p:nvPr>
        </p:nvSpPr>
        <p:spPr>
          <a:xfrm>
            <a:off x="0" y="6468745"/>
            <a:ext cx="9144000" cy="389254"/>
          </a:xfrm>
        </p:spPr>
        <p:txBody>
          <a:bodyPr/>
          <a:lstStyle/>
          <a:p>
            <a:r>
              <a:rPr lang="it-IT" dirty="0">
                <a:solidFill>
                  <a:srgbClr val="008080"/>
                </a:solidFill>
                <a:latin typeface="Garamond" panose="02020404030301010803" pitchFamily="18" charset="0"/>
              </a:rPr>
              <a:t>Seminario nazionale SPI CGIL – Roma, 26 ottobre 2023</a:t>
            </a:r>
          </a:p>
        </p:txBody>
      </p:sp>
    </p:spTree>
    <p:extLst>
      <p:ext uri="{BB962C8B-B14F-4D97-AF65-F5344CB8AC3E}">
        <p14:creationId xmlns:p14="http://schemas.microsoft.com/office/powerpoint/2010/main" val="32195803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2228</TotalTime>
  <Words>1527</Words>
  <Application>Microsoft Office PowerPoint</Application>
  <PresentationFormat>Presentazione su schermo (4:3)</PresentationFormat>
  <Paragraphs>120</Paragraphs>
  <Slides>14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Arial</vt:lpstr>
      <vt:lpstr>Calibri</vt:lpstr>
      <vt:lpstr>Calibri Light</vt:lpstr>
      <vt:lpstr>Garamond</vt:lpstr>
      <vt:lpstr>Trebuchet MS</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 Mori</dc:creator>
  <cp:lastModifiedBy>Campanelli Manuela</cp:lastModifiedBy>
  <cp:revision>24</cp:revision>
  <dcterms:created xsi:type="dcterms:W3CDTF">2023-10-22T07:57:47Z</dcterms:created>
  <dcterms:modified xsi:type="dcterms:W3CDTF">2023-11-07T10:19:39Z</dcterms:modified>
</cp:coreProperties>
</file>