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746" r:id="rId2"/>
    <p:sldId id="1202" r:id="rId3"/>
    <p:sldId id="1203" r:id="rId4"/>
    <p:sldId id="1204" r:id="rId5"/>
    <p:sldId id="999" r:id="rId6"/>
    <p:sldId id="1208" r:id="rId7"/>
    <p:sldId id="1220" r:id="rId8"/>
    <p:sldId id="1128" r:id="rId9"/>
    <p:sldId id="984" r:id="rId10"/>
    <p:sldId id="1130" r:id="rId11"/>
    <p:sldId id="1162" r:id="rId12"/>
    <p:sldId id="1185" r:id="rId13"/>
    <p:sldId id="1186" r:id="rId14"/>
    <p:sldId id="1164" r:id="rId15"/>
    <p:sldId id="1286" r:id="rId16"/>
    <p:sldId id="1287" r:id="rId17"/>
    <p:sldId id="1305" r:id="rId18"/>
    <p:sldId id="1289" r:id="rId19"/>
    <p:sldId id="1290" r:id="rId20"/>
    <p:sldId id="1306" r:id="rId21"/>
    <p:sldId id="1187" r:id="rId22"/>
    <p:sldId id="1280" r:id="rId23"/>
    <p:sldId id="1172" r:id="rId24"/>
    <p:sldId id="1148" r:id="rId25"/>
    <p:sldId id="1251" r:id="rId26"/>
    <p:sldId id="1252" r:id="rId27"/>
    <p:sldId id="1190" r:id="rId28"/>
    <p:sldId id="1211" r:id="rId29"/>
    <p:sldId id="1298" r:id="rId30"/>
    <p:sldId id="1299" r:id="rId31"/>
    <p:sldId id="1300" r:id="rId32"/>
    <p:sldId id="1193" r:id="rId33"/>
    <p:sldId id="1192" r:id="rId34"/>
    <p:sldId id="1282" r:id="rId35"/>
    <p:sldId id="1246" r:id="rId36"/>
    <p:sldId id="1247" r:id="rId37"/>
    <p:sldId id="1302" r:id="rId38"/>
    <p:sldId id="1241" r:id="rId39"/>
    <p:sldId id="1276" r:id="rId40"/>
    <p:sldId id="1210" r:id="rId41"/>
    <p:sldId id="1279" r:id="rId42"/>
    <p:sldId id="1295" r:id="rId43"/>
    <p:sldId id="1175" r:id="rId44"/>
    <p:sldId id="1266" r:id="rId45"/>
    <p:sldId id="1291" r:id="rId46"/>
    <p:sldId id="1297" r:id="rId47"/>
    <p:sldId id="1267" r:id="rId48"/>
    <p:sldId id="1275" r:id="rId49"/>
    <p:sldId id="1268" r:id="rId50"/>
    <p:sldId id="1303" r:id="rId51"/>
    <p:sldId id="1277" r:id="rId52"/>
    <p:sldId id="1253" r:id="rId53"/>
    <p:sldId id="1307" r:id="rId54"/>
    <p:sldId id="1293" r:id="rId55"/>
    <p:sldId id="1308" r:id="rId56"/>
    <p:sldId id="1285" r:id="rId57"/>
    <p:sldId id="1301" r:id="rId58"/>
    <p:sldId id="1209" r:id="rId59"/>
    <p:sldId id="1091" r:id="rId60"/>
    <p:sldId id="1206" r:id="rId6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1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6165B5-5B98-A36A-7357-695873B98701}" name="Cerniglia Floriana" initials="CF" userId="S::floriana.cerniglia@unicatt.it::99ac37e1-f910-4735-b5b5-577810b6cec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7444" autoAdjust="0"/>
    <p:restoredTop sz="94660"/>
  </p:normalViewPr>
  <p:slideViewPr>
    <p:cSldViewPr snapToGrid="0" showGuides="1">
      <p:cViewPr varScale="1">
        <p:scale>
          <a:sx n="103" d="100"/>
          <a:sy n="103" d="100"/>
        </p:scale>
        <p:origin x="114" y="360"/>
      </p:cViewPr>
      <p:guideLst>
        <p:guide orient="horz" pos="2160"/>
        <p:guide pos="41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5T15:22:22.3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0,'1327'0,"-1299"0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5T15:22:43.3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0,'0'2,"0"0,0 0,0 0,0 0,1 0,-1 0,1 0,0 0,0 0,-1 0,1 0,0 0,0-1,1 1,-1 0,0-1,1 1,-1-1,1 1,-1-1,1 0,-1 0,1 0,0 0,0 0,3 1,4 2,0-1,1-1,0 0,14 2,2 0,131 19,30 8,-130-20,-1-2,83 1,116-11,-93-1,-75 1,0-4,148-27,-195 24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5T15:22:55.0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1 292,'295'-12,"24"-28,-44 30,-193 11,0-3,98-17,-65-3,-53 8,2 2,0 4,82-2,511-4,-275 4,-100 8,-123-12,60-1,-122 14,146-21,-191 14,242-34,-195 33,102 3,1166 10,-744-6,273 2,-863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5T15:23:06.8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204 1,'0'1307,"-2"-1288,0 0,-1 0,-1 0,-9 26,-8 41,10 42,7 227,7-175,-3 1698,-15-1707,2-28,11-83,3-27,-2-1,-2 0,-1 0,-1 0,-11 38,10-54,-5 14,0 1,2 0,2 0,0 1,3 0,-3 45,11 601,-6-629,-11 59,-2 36,14 499,3-308,0-290,11 60,-6-60,1 58,-10 0,3 76,2-164,0 0,1 0,1-1,0 1,1-1,0-1,1 1,1-1,0 0,0-1,2 0,-1 0,15 13,-23-24,0 1,0-1,0 0,0 0,1 0,-1 0,0 0,0 0,1 0,-1 0,0 0,1 0,-1-1,1 1,-1-1,1 1,0-1,-1 1,1-1,-1 0,1 0,0 0,-1 0,1 0,-1 0,1-1,0 1,-1 0,1-1,-1 1,1-1,-1 1,1-1,-1 0,0 0,1 0,-1 0,0 0,1 0,-1 0,0 0,0 0,0-1,0 1,0 0,0-1,-1 1,2-3,4-8,-1 0,0 0,0 0,3-21,-7 28,9-40,-2 0,2-77,-11-92,3-53,4 222,2 0,22-71,-17 70,-1 0,6-57,-7 20,31-110,-30 152,29-64,-27 75,-2-1,-1 0,-2-1,8-40,-13 36,-3 16,2 1,0 0,1 0,1 0,10-24,-9 26,0 0,-1 0,-1-1,0 0,-2 1,2-21,-6-114,-1 67,5-58,-5-132,-1 246,-1 1,-14-45,11 46,1 1,1-1,-2-33,-8-83,3 48,2 7,-6-70,17-116,0 146,2 103,0 0,10-38,-1 1,-3 9,1 0,33-99,-34 127,-1 0,-1 0,-1-1,2-46,-8-107,-1 89,2 66,1 0,1 0,1 0,7-27,-3 11,-2 0,-2-1,-1 0,-5-48,1 10,1-1403,1 1433,-3 0,-3 1,-1-1,-2 1,-3 1,-1 0,-3 1,-24-51,14 43,-38-93,63 143,-1 0,0 0,0 1,0-1,0 1,-1-1,1 1,-1 0,0-1,-6-4,8 7,0 1,0-1,0 1,0-1,0 1,0-1,0 1,0-1,0 1,-1 0,1 0,0 0,0 0,0 0,0 0,-1 0,1 0,0 0,0 0,0 1,0-1,0 0,-1 1,1-1,0 1,0-1,0 1,0-1,0 1,1 0,-1 0,0-1,0 1,0 0,1 0,-1 0,0 0,1 0,-1 0,0 0,1 0,0 0,-1 0,0 2,-2 7,-1-1,1 0,1 1,-1-1,2 1,-2 15,1 66,2-53,0 9,0 48,-4 0,-18 106,-2-93,14-67,1 0,2 1,-3 73,13 1521,-3-1088,2-499,3 0,17 72,1 6,14 237,-32-321,20 76,-1-1,-19-84,7 44,2 110,-14-148,-1-15,0 1,2-1,2 1,0-1,1 0,9 27,-3-18,-1 0,-2 1,-1 0,1 45,-8 143,-2-94,21 164,-7 79,-11-318,1-27,2 0,7 35,-4-30,2 35,-6 169,-3-135,2-84,1 1,1-1,0 1,12 31,5 26,-13-24,0 61,4 33,24 65,-33-200,0 0,-1 0,-1 15,0-22,0-1,0 1,-1 0,1-1,-1 1,1-1,-1 1,0-1,0 1,0-1,0 0,-1 1,1-1,0 0,-1 0,0 0,0 0,-3 2,-6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5T15:25:44.4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11,'4'-5,"3"-1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8DFA3-ACE3-4226-A42A-40D65D24E2DE}" type="datetimeFigureOut">
              <a:rPr lang="it-IT" smtClean="0"/>
              <a:t>20/11/2023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F90BBB-A172-4FC6-ACD4-D2274FA5B316}" type="slidenum">
              <a:rPr lang="it-IT" smtClean="0"/>
              <a:t>‹N›</a:t>
            </a:fld>
            <a:endParaRPr lang="it-IT"/>
          </a:p>
        </p:txBody>
      </p:sp>
    </p:spTree>
    <p:extLst>
      <p:ext uri="{BB962C8B-B14F-4D97-AF65-F5344CB8AC3E}">
        <p14:creationId xmlns:p14="http://schemas.microsoft.com/office/powerpoint/2010/main" val="2543499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4ACAC9-A01F-42D5-B108-1DD836F0E87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CCDE68C-967A-4919-B200-71CF13D6B6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75631DA-418C-4F05-8CF0-10683C6F2D5C}"/>
              </a:ext>
            </a:extLst>
          </p:cNvPr>
          <p:cNvSpPr>
            <a:spLocks noGrp="1"/>
          </p:cNvSpPr>
          <p:nvPr>
            <p:ph type="dt" sz="half" idx="10"/>
          </p:nvPr>
        </p:nvSpPr>
        <p:spPr/>
        <p:txBody>
          <a:bodyPr/>
          <a:lstStyle/>
          <a:p>
            <a:fld id="{86689BFD-6492-427C-95D9-DFE35D46EB28}" type="datetimeFigureOut">
              <a:rPr lang="it-IT" smtClean="0"/>
              <a:t>20/11/2023</a:t>
            </a:fld>
            <a:endParaRPr lang="it-IT"/>
          </a:p>
        </p:txBody>
      </p:sp>
      <p:sp>
        <p:nvSpPr>
          <p:cNvPr id="5" name="Segnaposto piè di pagina 4">
            <a:extLst>
              <a:ext uri="{FF2B5EF4-FFF2-40B4-BE49-F238E27FC236}">
                <a16:creationId xmlns:a16="http://schemas.microsoft.com/office/drawing/2014/main" id="{5549C7B1-B44D-40AC-8C2F-5F54E495928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320C877-722C-415F-B8EF-9362978ABDD6}"/>
              </a:ext>
            </a:extLst>
          </p:cNvPr>
          <p:cNvSpPr>
            <a:spLocks noGrp="1"/>
          </p:cNvSpPr>
          <p:nvPr>
            <p:ph type="sldNum" sz="quarter" idx="12"/>
          </p:nvPr>
        </p:nvSpPr>
        <p:spPr/>
        <p:txBody>
          <a:bodyPr/>
          <a:lstStyle/>
          <a:p>
            <a:fld id="{15686C04-C31B-4E11-9C12-6035E2E304AE}" type="slidenum">
              <a:rPr lang="it-IT" smtClean="0"/>
              <a:t>‹N›</a:t>
            </a:fld>
            <a:endParaRPr lang="it-IT"/>
          </a:p>
        </p:txBody>
      </p:sp>
    </p:spTree>
    <p:extLst>
      <p:ext uri="{BB962C8B-B14F-4D97-AF65-F5344CB8AC3E}">
        <p14:creationId xmlns:p14="http://schemas.microsoft.com/office/powerpoint/2010/main" val="3152899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704BAA-BFB3-4EE2-9E1B-4E588B4A811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DE59068-F332-4057-AEE0-26DAF3B644C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73976FC-BA22-4910-900E-2383874DC591}"/>
              </a:ext>
            </a:extLst>
          </p:cNvPr>
          <p:cNvSpPr>
            <a:spLocks noGrp="1"/>
          </p:cNvSpPr>
          <p:nvPr>
            <p:ph type="dt" sz="half" idx="10"/>
          </p:nvPr>
        </p:nvSpPr>
        <p:spPr/>
        <p:txBody>
          <a:bodyPr/>
          <a:lstStyle/>
          <a:p>
            <a:fld id="{86689BFD-6492-427C-95D9-DFE35D46EB28}" type="datetimeFigureOut">
              <a:rPr lang="it-IT" smtClean="0"/>
              <a:t>20/11/2023</a:t>
            </a:fld>
            <a:endParaRPr lang="it-IT"/>
          </a:p>
        </p:txBody>
      </p:sp>
      <p:sp>
        <p:nvSpPr>
          <p:cNvPr id="5" name="Segnaposto piè di pagina 4">
            <a:extLst>
              <a:ext uri="{FF2B5EF4-FFF2-40B4-BE49-F238E27FC236}">
                <a16:creationId xmlns:a16="http://schemas.microsoft.com/office/drawing/2014/main" id="{B446ECDF-83F2-482C-8842-F5D045DD25E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D1FAEC6-1503-4BD1-A98B-D8292F6076EC}"/>
              </a:ext>
            </a:extLst>
          </p:cNvPr>
          <p:cNvSpPr>
            <a:spLocks noGrp="1"/>
          </p:cNvSpPr>
          <p:nvPr>
            <p:ph type="sldNum" sz="quarter" idx="12"/>
          </p:nvPr>
        </p:nvSpPr>
        <p:spPr/>
        <p:txBody>
          <a:bodyPr/>
          <a:lstStyle/>
          <a:p>
            <a:fld id="{15686C04-C31B-4E11-9C12-6035E2E304AE}" type="slidenum">
              <a:rPr lang="it-IT" smtClean="0"/>
              <a:t>‹N›</a:t>
            </a:fld>
            <a:endParaRPr lang="it-IT"/>
          </a:p>
        </p:txBody>
      </p:sp>
    </p:spTree>
    <p:extLst>
      <p:ext uri="{BB962C8B-B14F-4D97-AF65-F5344CB8AC3E}">
        <p14:creationId xmlns:p14="http://schemas.microsoft.com/office/powerpoint/2010/main" val="152671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D16C238-0360-4132-9356-DCFA713AA92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C6B627C-B804-4E39-B530-1F017208054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80A7E06-E115-4BDC-A81F-32149A5F8281}"/>
              </a:ext>
            </a:extLst>
          </p:cNvPr>
          <p:cNvSpPr>
            <a:spLocks noGrp="1"/>
          </p:cNvSpPr>
          <p:nvPr>
            <p:ph type="dt" sz="half" idx="10"/>
          </p:nvPr>
        </p:nvSpPr>
        <p:spPr/>
        <p:txBody>
          <a:bodyPr/>
          <a:lstStyle/>
          <a:p>
            <a:fld id="{86689BFD-6492-427C-95D9-DFE35D46EB28}" type="datetimeFigureOut">
              <a:rPr lang="it-IT" smtClean="0"/>
              <a:t>20/11/2023</a:t>
            </a:fld>
            <a:endParaRPr lang="it-IT"/>
          </a:p>
        </p:txBody>
      </p:sp>
      <p:sp>
        <p:nvSpPr>
          <p:cNvPr id="5" name="Segnaposto piè di pagina 4">
            <a:extLst>
              <a:ext uri="{FF2B5EF4-FFF2-40B4-BE49-F238E27FC236}">
                <a16:creationId xmlns:a16="http://schemas.microsoft.com/office/drawing/2014/main" id="{5A9F0B1A-E710-4F2C-93FB-C31F1737998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1BA6669-37B1-40CF-A5B2-D84C8F6D5808}"/>
              </a:ext>
            </a:extLst>
          </p:cNvPr>
          <p:cNvSpPr>
            <a:spLocks noGrp="1"/>
          </p:cNvSpPr>
          <p:nvPr>
            <p:ph type="sldNum" sz="quarter" idx="12"/>
          </p:nvPr>
        </p:nvSpPr>
        <p:spPr/>
        <p:txBody>
          <a:bodyPr/>
          <a:lstStyle/>
          <a:p>
            <a:fld id="{15686C04-C31B-4E11-9C12-6035E2E304AE}" type="slidenum">
              <a:rPr lang="it-IT" smtClean="0"/>
              <a:t>‹N›</a:t>
            </a:fld>
            <a:endParaRPr lang="it-IT"/>
          </a:p>
        </p:txBody>
      </p:sp>
    </p:spTree>
    <p:extLst>
      <p:ext uri="{BB962C8B-B14F-4D97-AF65-F5344CB8AC3E}">
        <p14:creationId xmlns:p14="http://schemas.microsoft.com/office/powerpoint/2010/main" val="2343595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FB51B2-8D59-458A-84D1-8FD93C48507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1E16F7E-4FB4-4569-89C3-70EAE10A955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D529848-41B6-43AA-BAF2-1BC865ABDCBC}"/>
              </a:ext>
            </a:extLst>
          </p:cNvPr>
          <p:cNvSpPr>
            <a:spLocks noGrp="1"/>
          </p:cNvSpPr>
          <p:nvPr>
            <p:ph type="dt" sz="half" idx="10"/>
          </p:nvPr>
        </p:nvSpPr>
        <p:spPr/>
        <p:txBody>
          <a:bodyPr/>
          <a:lstStyle/>
          <a:p>
            <a:fld id="{86689BFD-6492-427C-95D9-DFE35D46EB28}" type="datetimeFigureOut">
              <a:rPr lang="it-IT" smtClean="0"/>
              <a:t>20/11/2023</a:t>
            </a:fld>
            <a:endParaRPr lang="it-IT"/>
          </a:p>
        </p:txBody>
      </p:sp>
      <p:sp>
        <p:nvSpPr>
          <p:cNvPr id="5" name="Segnaposto piè di pagina 4">
            <a:extLst>
              <a:ext uri="{FF2B5EF4-FFF2-40B4-BE49-F238E27FC236}">
                <a16:creationId xmlns:a16="http://schemas.microsoft.com/office/drawing/2014/main" id="{4C8B081E-1C61-4BFC-ADD8-A9238B1D6CE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6340E5E-AAFB-4BCD-81EE-93F28A906B9B}"/>
              </a:ext>
            </a:extLst>
          </p:cNvPr>
          <p:cNvSpPr>
            <a:spLocks noGrp="1"/>
          </p:cNvSpPr>
          <p:nvPr>
            <p:ph type="sldNum" sz="quarter" idx="12"/>
          </p:nvPr>
        </p:nvSpPr>
        <p:spPr/>
        <p:txBody>
          <a:bodyPr/>
          <a:lstStyle/>
          <a:p>
            <a:fld id="{15686C04-C31B-4E11-9C12-6035E2E304AE}" type="slidenum">
              <a:rPr lang="it-IT" smtClean="0"/>
              <a:t>‹N›</a:t>
            </a:fld>
            <a:endParaRPr lang="it-IT"/>
          </a:p>
        </p:txBody>
      </p:sp>
    </p:spTree>
    <p:extLst>
      <p:ext uri="{BB962C8B-B14F-4D97-AF65-F5344CB8AC3E}">
        <p14:creationId xmlns:p14="http://schemas.microsoft.com/office/powerpoint/2010/main" val="1958023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DD5651-8FF0-4E6D-A740-13A5BEDE9D4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7BB0220-B43F-400D-AE53-DDE5EFC6BF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EB80681-2FAB-4133-9B31-57391A04BBAA}"/>
              </a:ext>
            </a:extLst>
          </p:cNvPr>
          <p:cNvSpPr>
            <a:spLocks noGrp="1"/>
          </p:cNvSpPr>
          <p:nvPr>
            <p:ph type="dt" sz="half" idx="10"/>
          </p:nvPr>
        </p:nvSpPr>
        <p:spPr/>
        <p:txBody>
          <a:bodyPr/>
          <a:lstStyle/>
          <a:p>
            <a:fld id="{86689BFD-6492-427C-95D9-DFE35D46EB28}" type="datetimeFigureOut">
              <a:rPr lang="it-IT" smtClean="0"/>
              <a:t>20/11/2023</a:t>
            </a:fld>
            <a:endParaRPr lang="it-IT"/>
          </a:p>
        </p:txBody>
      </p:sp>
      <p:sp>
        <p:nvSpPr>
          <p:cNvPr id="5" name="Segnaposto piè di pagina 4">
            <a:extLst>
              <a:ext uri="{FF2B5EF4-FFF2-40B4-BE49-F238E27FC236}">
                <a16:creationId xmlns:a16="http://schemas.microsoft.com/office/drawing/2014/main" id="{2EA96C08-DA31-403A-BF03-06E596F794A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3D72277-81C8-4BD1-BA94-0AEEECF54537}"/>
              </a:ext>
            </a:extLst>
          </p:cNvPr>
          <p:cNvSpPr>
            <a:spLocks noGrp="1"/>
          </p:cNvSpPr>
          <p:nvPr>
            <p:ph type="sldNum" sz="quarter" idx="12"/>
          </p:nvPr>
        </p:nvSpPr>
        <p:spPr/>
        <p:txBody>
          <a:bodyPr/>
          <a:lstStyle/>
          <a:p>
            <a:fld id="{15686C04-C31B-4E11-9C12-6035E2E304AE}" type="slidenum">
              <a:rPr lang="it-IT" smtClean="0"/>
              <a:t>‹N›</a:t>
            </a:fld>
            <a:endParaRPr lang="it-IT"/>
          </a:p>
        </p:txBody>
      </p:sp>
    </p:spTree>
    <p:extLst>
      <p:ext uri="{BB962C8B-B14F-4D97-AF65-F5344CB8AC3E}">
        <p14:creationId xmlns:p14="http://schemas.microsoft.com/office/powerpoint/2010/main" val="3335637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26B217-BA4C-4184-A39E-F1A1BAEB6FF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C52A510-24CC-4688-9EF0-DAC5F32B8AE3}"/>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F5731B5-CF18-4F72-9CF9-067A84530C3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743A70F-96FE-4AE1-8587-44791F9655EE}"/>
              </a:ext>
            </a:extLst>
          </p:cNvPr>
          <p:cNvSpPr>
            <a:spLocks noGrp="1"/>
          </p:cNvSpPr>
          <p:nvPr>
            <p:ph type="dt" sz="half" idx="10"/>
          </p:nvPr>
        </p:nvSpPr>
        <p:spPr/>
        <p:txBody>
          <a:bodyPr/>
          <a:lstStyle/>
          <a:p>
            <a:fld id="{86689BFD-6492-427C-95D9-DFE35D46EB28}" type="datetimeFigureOut">
              <a:rPr lang="it-IT" smtClean="0"/>
              <a:t>20/11/2023</a:t>
            </a:fld>
            <a:endParaRPr lang="it-IT"/>
          </a:p>
        </p:txBody>
      </p:sp>
      <p:sp>
        <p:nvSpPr>
          <p:cNvPr id="6" name="Segnaposto piè di pagina 5">
            <a:extLst>
              <a:ext uri="{FF2B5EF4-FFF2-40B4-BE49-F238E27FC236}">
                <a16:creationId xmlns:a16="http://schemas.microsoft.com/office/drawing/2014/main" id="{72AA322F-ECAD-4312-81BB-CD604B0A9FA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7F6B5BD-ED96-4EA0-8E1C-A248F551B6FE}"/>
              </a:ext>
            </a:extLst>
          </p:cNvPr>
          <p:cNvSpPr>
            <a:spLocks noGrp="1"/>
          </p:cNvSpPr>
          <p:nvPr>
            <p:ph type="sldNum" sz="quarter" idx="12"/>
          </p:nvPr>
        </p:nvSpPr>
        <p:spPr/>
        <p:txBody>
          <a:bodyPr/>
          <a:lstStyle/>
          <a:p>
            <a:fld id="{15686C04-C31B-4E11-9C12-6035E2E304AE}" type="slidenum">
              <a:rPr lang="it-IT" smtClean="0"/>
              <a:t>‹N›</a:t>
            </a:fld>
            <a:endParaRPr lang="it-IT"/>
          </a:p>
        </p:txBody>
      </p:sp>
    </p:spTree>
    <p:extLst>
      <p:ext uri="{BB962C8B-B14F-4D97-AF65-F5344CB8AC3E}">
        <p14:creationId xmlns:p14="http://schemas.microsoft.com/office/powerpoint/2010/main" val="2004706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EB3BA1-D4EA-40AA-9A39-ABCD30F16B2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0262A48-B28E-4298-8DF8-C327FF5C58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0E022EB-813B-468C-881A-63A4416D517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F6C52C0-ABB3-4774-B754-0C3B5919FD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F5AEABF-479E-43D8-A3BE-69C27FE8FDA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EA9CC35-3A38-4C07-A279-26EEAA498D91}"/>
              </a:ext>
            </a:extLst>
          </p:cNvPr>
          <p:cNvSpPr>
            <a:spLocks noGrp="1"/>
          </p:cNvSpPr>
          <p:nvPr>
            <p:ph type="dt" sz="half" idx="10"/>
          </p:nvPr>
        </p:nvSpPr>
        <p:spPr/>
        <p:txBody>
          <a:bodyPr/>
          <a:lstStyle/>
          <a:p>
            <a:fld id="{86689BFD-6492-427C-95D9-DFE35D46EB28}" type="datetimeFigureOut">
              <a:rPr lang="it-IT" smtClean="0"/>
              <a:t>20/11/2023</a:t>
            </a:fld>
            <a:endParaRPr lang="it-IT"/>
          </a:p>
        </p:txBody>
      </p:sp>
      <p:sp>
        <p:nvSpPr>
          <p:cNvPr id="8" name="Segnaposto piè di pagina 7">
            <a:extLst>
              <a:ext uri="{FF2B5EF4-FFF2-40B4-BE49-F238E27FC236}">
                <a16:creationId xmlns:a16="http://schemas.microsoft.com/office/drawing/2014/main" id="{BAABBC74-EE19-449E-AFCE-F0F135EA569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EDFE37D-2A7F-4765-B65E-12296E71282F}"/>
              </a:ext>
            </a:extLst>
          </p:cNvPr>
          <p:cNvSpPr>
            <a:spLocks noGrp="1"/>
          </p:cNvSpPr>
          <p:nvPr>
            <p:ph type="sldNum" sz="quarter" idx="12"/>
          </p:nvPr>
        </p:nvSpPr>
        <p:spPr/>
        <p:txBody>
          <a:bodyPr/>
          <a:lstStyle/>
          <a:p>
            <a:fld id="{15686C04-C31B-4E11-9C12-6035E2E304AE}" type="slidenum">
              <a:rPr lang="it-IT" smtClean="0"/>
              <a:t>‹N›</a:t>
            </a:fld>
            <a:endParaRPr lang="it-IT"/>
          </a:p>
        </p:txBody>
      </p:sp>
    </p:spTree>
    <p:extLst>
      <p:ext uri="{BB962C8B-B14F-4D97-AF65-F5344CB8AC3E}">
        <p14:creationId xmlns:p14="http://schemas.microsoft.com/office/powerpoint/2010/main" val="2993998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B6F6D0-4B94-44ED-99E1-EDE0B3FF1AB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C082EFF-AA05-4B61-B789-6A32BBCCCB39}"/>
              </a:ext>
            </a:extLst>
          </p:cNvPr>
          <p:cNvSpPr>
            <a:spLocks noGrp="1"/>
          </p:cNvSpPr>
          <p:nvPr>
            <p:ph type="dt" sz="half" idx="10"/>
          </p:nvPr>
        </p:nvSpPr>
        <p:spPr/>
        <p:txBody>
          <a:bodyPr/>
          <a:lstStyle/>
          <a:p>
            <a:fld id="{86689BFD-6492-427C-95D9-DFE35D46EB28}" type="datetimeFigureOut">
              <a:rPr lang="it-IT" smtClean="0"/>
              <a:t>20/11/2023</a:t>
            </a:fld>
            <a:endParaRPr lang="it-IT"/>
          </a:p>
        </p:txBody>
      </p:sp>
      <p:sp>
        <p:nvSpPr>
          <p:cNvPr id="4" name="Segnaposto piè di pagina 3">
            <a:extLst>
              <a:ext uri="{FF2B5EF4-FFF2-40B4-BE49-F238E27FC236}">
                <a16:creationId xmlns:a16="http://schemas.microsoft.com/office/drawing/2014/main" id="{85BC1E6E-1333-4E2F-8299-974818CF3F5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5D12029-DCFF-44C8-A209-DC92E68B3B5F}"/>
              </a:ext>
            </a:extLst>
          </p:cNvPr>
          <p:cNvSpPr>
            <a:spLocks noGrp="1"/>
          </p:cNvSpPr>
          <p:nvPr>
            <p:ph type="sldNum" sz="quarter" idx="12"/>
          </p:nvPr>
        </p:nvSpPr>
        <p:spPr/>
        <p:txBody>
          <a:bodyPr/>
          <a:lstStyle/>
          <a:p>
            <a:fld id="{15686C04-C31B-4E11-9C12-6035E2E304AE}" type="slidenum">
              <a:rPr lang="it-IT" smtClean="0"/>
              <a:t>‹N›</a:t>
            </a:fld>
            <a:endParaRPr lang="it-IT"/>
          </a:p>
        </p:txBody>
      </p:sp>
    </p:spTree>
    <p:extLst>
      <p:ext uri="{BB962C8B-B14F-4D97-AF65-F5344CB8AC3E}">
        <p14:creationId xmlns:p14="http://schemas.microsoft.com/office/powerpoint/2010/main" val="3190254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A67B35D-DA24-41D6-A131-6D8E7B4E67D1}"/>
              </a:ext>
            </a:extLst>
          </p:cNvPr>
          <p:cNvSpPr>
            <a:spLocks noGrp="1"/>
          </p:cNvSpPr>
          <p:nvPr>
            <p:ph type="dt" sz="half" idx="10"/>
          </p:nvPr>
        </p:nvSpPr>
        <p:spPr/>
        <p:txBody>
          <a:bodyPr/>
          <a:lstStyle/>
          <a:p>
            <a:fld id="{86689BFD-6492-427C-95D9-DFE35D46EB28}" type="datetimeFigureOut">
              <a:rPr lang="it-IT" smtClean="0"/>
              <a:t>20/11/2023</a:t>
            </a:fld>
            <a:endParaRPr lang="it-IT"/>
          </a:p>
        </p:txBody>
      </p:sp>
      <p:sp>
        <p:nvSpPr>
          <p:cNvPr id="3" name="Segnaposto piè di pagina 2">
            <a:extLst>
              <a:ext uri="{FF2B5EF4-FFF2-40B4-BE49-F238E27FC236}">
                <a16:creationId xmlns:a16="http://schemas.microsoft.com/office/drawing/2014/main" id="{3F38DBCE-1536-450C-B87F-2BF31DDB69CF}"/>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ACE59850-4F54-4E05-99DF-13019FFC1A36}"/>
              </a:ext>
            </a:extLst>
          </p:cNvPr>
          <p:cNvSpPr>
            <a:spLocks noGrp="1"/>
          </p:cNvSpPr>
          <p:nvPr>
            <p:ph type="sldNum" sz="quarter" idx="12"/>
          </p:nvPr>
        </p:nvSpPr>
        <p:spPr/>
        <p:txBody>
          <a:bodyPr/>
          <a:lstStyle/>
          <a:p>
            <a:fld id="{15686C04-C31B-4E11-9C12-6035E2E304AE}" type="slidenum">
              <a:rPr lang="it-IT" smtClean="0"/>
              <a:t>‹N›</a:t>
            </a:fld>
            <a:endParaRPr lang="it-IT"/>
          </a:p>
        </p:txBody>
      </p:sp>
    </p:spTree>
    <p:extLst>
      <p:ext uri="{BB962C8B-B14F-4D97-AF65-F5344CB8AC3E}">
        <p14:creationId xmlns:p14="http://schemas.microsoft.com/office/powerpoint/2010/main" val="648727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317F26-D91A-424F-AE6E-33E7F536D6B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7D1425C-3D50-4685-AE1C-036C72513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95692D0-1ADE-4FE9-9F67-A16E12FF7A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86107B9-DDF5-471C-86E3-4859C25326CE}"/>
              </a:ext>
            </a:extLst>
          </p:cNvPr>
          <p:cNvSpPr>
            <a:spLocks noGrp="1"/>
          </p:cNvSpPr>
          <p:nvPr>
            <p:ph type="dt" sz="half" idx="10"/>
          </p:nvPr>
        </p:nvSpPr>
        <p:spPr/>
        <p:txBody>
          <a:bodyPr/>
          <a:lstStyle/>
          <a:p>
            <a:fld id="{86689BFD-6492-427C-95D9-DFE35D46EB28}" type="datetimeFigureOut">
              <a:rPr lang="it-IT" smtClean="0"/>
              <a:t>20/11/2023</a:t>
            </a:fld>
            <a:endParaRPr lang="it-IT"/>
          </a:p>
        </p:txBody>
      </p:sp>
      <p:sp>
        <p:nvSpPr>
          <p:cNvPr id="6" name="Segnaposto piè di pagina 5">
            <a:extLst>
              <a:ext uri="{FF2B5EF4-FFF2-40B4-BE49-F238E27FC236}">
                <a16:creationId xmlns:a16="http://schemas.microsoft.com/office/drawing/2014/main" id="{B1DDF2F6-7E17-42B2-AF7B-A3168ED5980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395D23A-B08C-4E08-89EA-44FD2CC7A04F}"/>
              </a:ext>
            </a:extLst>
          </p:cNvPr>
          <p:cNvSpPr>
            <a:spLocks noGrp="1"/>
          </p:cNvSpPr>
          <p:nvPr>
            <p:ph type="sldNum" sz="quarter" idx="12"/>
          </p:nvPr>
        </p:nvSpPr>
        <p:spPr/>
        <p:txBody>
          <a:bodyPr/>
          <a:lstStyle/>
          <a:p>
            <a:fld id="{15686C04-C31B-4E11-9C12-6035E2E304AE}" type="slidenum">
              <a:rPr lang="it-IT" smtClean="0"/>
              <a:t>‹N›</a:t>
            </a:fld>
            <a:endParaRPr lang="it-IT"/>
          </a:p>
        </p:txBody>
      </p:sp>
    </p:spTree>
    <p:extLst>
      <p:ext uri="{BB962C8B-B14F-4D97-AF65-F5344CB8AC3E}">
        <p14:creationId xmlns:p14="http://schemas.microsoft.com/office/powerpoint/2010/main" val="242722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C2F842-A6D7-43BD-8038-AE8DE6DC289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D37878E-8887-4715-A687-29BDB6062D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619C22B-2A67-4E95-9CA0-11662880A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5CA78A8-EF38-4DAA-A56F-1F49A27E8653}"/>
              </a:ext>
            </a:extLst>
          </p:cNvPr>
          <p:cNvSpPr>
            <a:spLocks noGrp="1"/>
          </p:cNvSpPr>
          <p:nvPr>
            <p:ph type="dt" sz="half" idx="10"/>
          </p:nvPr>
        </p:nvSpPr>
        <p:spPr/>
        <p:txBody>
          <a:bodyPr/>
          <a:lstStyle/>
          <a:p>
            <a:fld id="{86689BFD-6492-427C-95D9-DFE35D46EB28}" type="datetimeFigureOut">
              <a:rPr lang="it-IT" smtClean="0"/>
              <a:t>20/11/2023</a:t>
            </a:fld>
            <a:endParaRPr lang="it-IT"/>
          </a:p>
        </p:txBody>
      </p:sp>
      <p:sp>
        <p:nvSpPr>
          <p:cNvPr id="6" name="Segnaposto piè di pagina 5">
            <a:extLst>
              <a:ext uri="{FF2B5EF4-FFF2-40B4-BE49-F238E27FC236}">
                <a16:creationId xmlns:a16="http://schemas.microsoft.com/office/drawing/2014/main" id="{31B82697-A0CE-4803-8E6A-CC490C81964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097B280-85EF-4AF5-99C5-69BB0668BECE}"/>
              </a:ext>
            </a:extLst>
          </p:cNvPr>
          <p:cNvSpPr>
            <a:spLocks noGrp="1"/>
          </p:cNvSpPr>
          <p:nvPr>
            <p:ph type="sldNum" sz="quarter" idx="12"/>
          </p:nvPr>
        </p:nvSpPr>
        <p:spPr/>
        <p:txBody>
          <a:bodyPr/>
          <a:lstStyle/>
          <a:p>
            <a:fld id="{15686C04-C31B-4E11-9C12-6035E2E304AE}" type="slidenum">
              <a:rPr lang="it-IT" smtClean="0"/>
              <a:t>‹N›</a:t>
            </a:fld>
            <a:endParaRPr lang="it-IT"/>
          </a:p>
        </p:txBody>
      </p:sp>
    </p:spTree>
    <p:extLst>
      <p:ext uri="{BB962C8B-B14F-4D97-AF65-F5344CB8AC3E}">
        <p14:creationId xmlns:p14="http://schemas.microsoft.com/office/powerpoint/2010/main" val="894178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311233F-A9EF-45DE-A027-699192B3E5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E92F891-9F7B-47B5-AD15-C2C54F741B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8CDDC3F-4C25-489C-B71E-E8940CE0B0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689BFD-6492-427C-95D9-DFE35D46EB28}" type="datetimeFigureOut">
              <a:rPr lang="it-IT" smtClean="0"/>
              <a:t>20/11/2023</a:t>
            </a:fld>
            <a:endParaRPr lang="it-IT"/>
          </a:p>
        </p:txBody>
      </p:sp>
      <p:sp>
        <p:nvSpPr>
          <p:cNvPr id="5" name="Segnaposto piè di pagina 4">
            <a:extLst>
              <a:ext uri="{FF2B5EF4-FFF2-40B4-BE49-F238E27FC236}">
                <a16:creationId xmlns:a16="http://schemas.microsoft.com/office/drawing/2014/main" id="{99BD025B-048E-48A4-9C29-15C5B2027F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BF028BD1-48E8-4C9E-8EEC-0FC1D410B3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686C04-C31B-4E11-9C12-6035E2E304AE}" type="slidenum">
              <a:rPr lang="it-IT" smtClean="0"/>
              <a:t>‹N›</a:t>
            </a:fld>
            <a:endParaRPr lang="it-IT"/>
          </a:p>
        </p:txBody>
      </p:sp>
    </p:spTree>
    <p:extLst>
      <p:ext uri="{BB962C8B-B14F-4D97-AF65-F5344CB8AC3E}">
        <p14:creationId xmlns:p14="http://schemas.microsoft.com/office/powerpoint/2010/main" val="279662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openpolis.it/numeri/roma-milano-e-napoli-prime-per-finanziamenti-pnrr/"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8.emf"/><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customXml" Target="../ink/ink4.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AE9EF19F-0C7D-4633-9A38-02E0F04E4208}"/>
              </a:ext>
            </a:extLst>
          </p:cNvPr>
          <p:cNvSpPr txBox="1">
            <a:spLocks noChangeArrowheads="1"/>
          </p:cNvSpPr>
          <p:nvPr/>
        </p:nvSpPr>
        <p:spPr bwMode="auto">
          <a:xfrm>
            <a:off x="1740023" y="3000163"/>
            <a:ext cx="9581912" cy="2646878"/>
          </a:xfrm>
          <a:prstGeom prst="rect">
            <a:avLst/>
          </a:prstGeom>
          <a:noFill/>
          <a:ln w="9525">
            <a:noFill/>
            <a:miter lim="800000"/>
            <a:headEnd/>
            <a:tailEnd/>
          </a:ln>
        </p:spPr>
        <p:txBody>
          <a:bodyPr wrap="square">
            <a:spAutoFit/>
          </a:bodyPr>
          <a:lstStyle/>
          <a:p>
            <a:r>
              <a:rPr lang="it-IT" sz="2800" b="1" dirty="0">
                <a:solidFill>
                  <a:srgbClr val="23293D"/>
                </a:solidFill>
                <a:latin typeface="Arial" panose="020B0604020202020204" pitchFamily="34" charset="0"/>
                <a:ea typeface="Arial Unicode MS" panose="020B0604020202020204" pitchFamily="34" charset="-128"/>
                <a:cs typeface="Arial" panose="020B0604020202020204" pitchFamily="34" charset="0"/>
              </a:rPr>
              <a:t>IL PNRR STA CAMBIANDO L’ITALIA?</a:t>
            </a:r>
          </a:p>
          <a:p>
            <a:endParaRPr lang="it-IT" sz="2800" b="1"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endParaRPr lang="it-IT" sz="2800" b="1"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r>
              <a:rPr lang="it-IT" b="1" dirty="0">
                <a:solidFill>
                  <a:srgbClr val="23293D"/>
                </a:solidFill>
                <a:latin typeface="Arial" panose="020B0604020202020204" pitchFamily="34" charset="0"/>
                <a:ea typeface="Arial Unicode MS" panose="020B0604020202020204" pitchFamily="34" charset="-128"/>
                <a:cs typeface="Arial" panose="020B0604020202020204" pitchFamily="34" charset="0"/>
              </a:rPr>
              <a:t>Gianfranco Viesti (Università di Bari)</a:t>
            </a:r>
          </a:p>
          <a:p>
            <a:endParaRPr lang="it-IT" sz="2800" b="1"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pPr algn="l"/>
            <a:endParaRPr lang="it-IT" sz="1800" b="0" i="0" u="none" strike="noStrike" baseline="0" dirty="0">
              <a:solidFill>
                <a:srgbClr val="000000"/>
              </a:solidFill>
              <a:latin typeface="Cambria" panose="02040503050406030204" pitchFamily="18" charset="0"/>
            </a:endParaRPr>
          </a:p>
          <a:p>
            <a:r>
              <a:rPr lang="it-IT" sz="1800" b="0" i="0" u="none" strike="noStrike" baseline="0" dirty="0">
                <a:solidFill>
                  <a:srgbClr val="000000"/>
                </a:solidFill>
                <a:latin typeface="Arial" panose="020B0604020202020204" pitchFamily="34" charset="0"/>
                <a:cs typeface="Arial" panose="020B0604020202020204" pitchFamily="34" charset="0"/>
              </a:rPr>
              <a:t>Seminario nazionale “Stato di attuazione del PNRR”, SPI-CGIL Roma, 9 novembre 2023</a:t>
            </a:r>
            <a:endParaRPr lang="it-IT" sz="2800" b="1"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spTree>
    <p:extLst>
      <p:ext uri="{BB962C8B-B14F-4D97-AF65-F5344CB8AC3E}">
        <p14:creationId xmlns:p14="http://schemas.microsoft.com/office/powerpoint/2010/main" val="3280462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AE9EF19F-0C7D-4633-9A38-02E0F04E4208}"/>
              </a:ext>
            </a:extLst>
          </p:cNvPr>
          <p:cNvSpPr txBox="1">
            <a:spLocks noChangeArrowheads="1"/>
          </p:cNvSpPr>
          <p:nvPr/>
        </p:nvSpPr>
        <p:spPr bwMode="auto">
          <a:xfrm>
            <a:off x="1524000" y="476673"/>
            <a:ext cx="9143999" cy="3785652"/>
          </a:xfrm>
          <a:prstGeom prst="rect">
            <a:avLst/>
          </a:prstGeom>
          <a:noFill/>
          <a:ln w="9525">
            <a:noFill/>
            <a:miter lim="800000"/>
            <a:headEnd/>
            <a:tailEnd/>
          </a:ln>
        </p:spPr>
        <p:txBody>
          <a:bodyPr wrap="square">
            <a:spAutoFit/>
          </a:bodyPr>
          <a:lstStyle/>
          <a:p>
            <a:pPr algn="just"/>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In Italia c’è solo una norma generale che prevede che almeno il 40% delle risorse siano allocate nelle regioni del Sud. </a:t>
            </a:r>
          </a:p>
          <a:p>
            <a:pPr algn="just"/>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Solo successivamente all’approvazione del PNRR (luglio 2021) il governo Draghi ha stabilito che almeno il 40% di ogni intervento dovesse essere allocato al Sud.</a:t>
            </a:r>
          </a:p>
          <a:p>
            <a:pPr algn="just"/>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Quant’è il 40%? Diversi criteri di giudizio</a:t>
            </a:r>
          </a:p>
          <a:p>
            <a:pPr algn="just"/>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Ma la sua rilevanza è evidentemente diversa da caso a caso.</a:t>
            </a:r>
          </a:p>
          <a:p>
            <a:pPr algn="just"/>
            <a:endPar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pPr algn="just"/>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Ci sono poi misure (con diversi criteri e obiettivi), per altre tipologie di aree, senza un chiaro indirizzo per le aree interne.</a:t>
            </a:r>
          </a:p>
        </p:txBody>
      </p:sp>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spTree>
    <p:extLst>
      <p:ext uri="{BB962C8B-B14F-4D97-AF65-F5344CB8AC3E}">
        <p14:creationId xmlns:p14="http://schemas.microsoft.com/office/powerpoint/2010/main" val="3454852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AE9EF19F-0C7D-4633-9A38-02E0F04E4208}"/>
              </a:ext>
            </a:extLst>
          </p:cNvPr>
          <p:cNvSpPr txBox="1">
            <a:spLocks noChangeArrowheads="1"/>
          </p:cNvSpPr>
          <p:nvPr/>
        </p:nvSpPr>
        <p:spPr bwMode="auto">
          <a:xfrm>
            <a:off x="1433945" y="476673"/>
            <a:ext cx="9875185" cy="4462760"/>
          </a:xfrm>
          <a:prstGeom prst="rect">
            <a:avLst/>
          </a:prstGeom>
          <a:noFill/>
          <a:ln w="9525">
            <a:noFill/>
            <a:miter lim="800000"/>
            <a:headEnd/>
            <a:tailEnd/>
          </a:ln>
        </p:spPr>
        <p:txBody>
          <a:bodyPr wrap="square">
            <a:spAutoFit/>
          </a:bodyPr>
          <a:lstStyle/>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L’allocazione territoriale delle risorse è contenuta solo molto parzialmente nel Piano. E’ stata frutto dei criteri adoperati dai Ministeri (giugno 2021-settembre 2022) per la scelta dei progetti, e quindi la loro localizzazione. </a:t>
            </a:r>
          </a:p>
          <a:p>
            <a:endPar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r>
              <a:rPr lang="it-IT" sz="2400" dirty="0">
                <a:latin typeface="Arial" panose="020B0604020202020204" pitchFamily="34" charset="0"/>
                <a:ea typeface="Calibri" panose="020F0502020204030204" pitchFamily="34" charset="0"/>
                <a:cs typeface="Arial" panose="020B0604020202020204" pitchFamily="34" charset="0"/>
              </a:rPr>
              <a:t>I Ministeri hanno provveduto alla definizione dei progetti da finanziare, cioè a scegliere che cosa, come e dove verrà fatto e da chi. </a:t>
            </a:r>
          </a:p>
          <a:p>
            <a:r>
              <a:rPr lang="it-IT" sz="2400" dirty="0">
                <a:latin typeface="Arial" panose="020B0604020202020204" pitchFamily="34" charset="0"/>
                <a:ea typeface="Calibri" panose="020F0502020204030204" pitchFamily="34" charset="0"/>
                <a:cs typeface="Arial" panose="020B0604020202020204" pitchFamily="34" charset="0"/>
              </a:rPr>
              <a:t>Così, in (gran) parte sono stati scelti i soggetti (grandi imprese pubbliche, comuni, ASL) che cureranno la realizzazione dei progetti attraverso, principalmente, appalti pubblici. In (piccola) parte sono stati individuati beneficiari finali (es. imprese, università)</a:t>
            </a:r>
          </a:p>
          <a:p>
            <a:pPr algn="just"/>
            <a:endParaRPr lang="it-IT" sz="2000"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spTree>
    <p:extLst>
      <p:ext uri="{BB962C8B-B14F-4D97-AF65-F5344CB8AC3E}">
        <p14:creationId xmlns:p14="http://schemas.microsoft.com/office/powerpoint/2010/main" val="2408191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sp>
        <p:nvSpPr>
          <p:cNvPr id="6" name="CasellaDiTesto 5">
            <a:extLst>
              <a:ext uri="{FF2B5EF4-FFF2-40B4-BE49-F238E27FC236}">
                <a16:creationId xmlns:a16="http://schemas.microsoft.com/office/drawing/2014/main" id="{89EDC0CD-C47C-415E-A980-56A9684C8416}"/>
              </a:ext>
            </a:extLst>
          </p:cNvPr>
          <p:cNvSpPr txBox="1"/>
          <p:nvPr/>
        </p:nvSpPr>
        <p:spPr>
          <a:xfrm>
            <a:off x="1413164" y="152064"/>
            <a:ext cx="10106174" cy="5262979"/>
          </a:xfrm>
          <a:prstGeom prst="rect">
            <a:avLst/>
          </a:prstGeom>
          <a:noFill/>
        </p:spPr>
        <p:txBody>
          <a:bodyPr wrap="square">
            <a:spAutoFit/>
          </a:bodyPr>
          <a:lstStyle/>
          <a:p>
            <a:r>
              <a:rPr lang="it-IT" sz="2400" dirty="0">
                <a:latin typeface="Arial" panose="020B0604020202020204" pitchFamily="34" charset="0"/>
                <a:ea typeface="Calibri" panose="020F0502020204030204" pitchFamily="34" charset="0"/>
                <a:cs typeface="Arial" panose="020B0604020202020204" pitchFamily="34" charset="0"/>
              </a:rPr>
              <a:t>Questo processo è avvenuto con modalità molto articolate, che hanno lasciato una grandissima discrezionalità decisionale ai singoli Ministeri.</a:t>
            </a:r>
          </a:p>
          <a:p>
            <a:endParaRPr lang="it-IT" sz="2400" dirty="0">
              <a:latin typeface="Arial" panose="020B0604020202020204" pitchFamily="34" charset="0"/>
              <a:ea typeface="Calibri" panose="020F0502020204030204" pitchFamily="34" charset="0"/>
              <a:cs typeface="Arial" panose="020B0604020202020204" pitchFamily="34" charset="0"/>
            </a:endParaRPr>
          </a:p>
          <a:p>
            <a:r>
              <a:rPr lang="it-IT" sz="2400" dirty="0">
                <a:latin typeface="Arial" panose="020B0604020202020204" pitchFamily="34" charset="0"/>
                <a:ea typeface="Calibri" panose="020F0502020204030204" pitchFamily="34" charset="0"/>
                <a:cs typeface="Arial" panose="020B0604020202020204" pitchFamily="34" charset="0"/>
              </a:rPr>
              <a:t>a) una parte delle risorse è andata a progetti già individuati nel PNRR, specie a grandi attuatori del settore pubblico allargato, come nel caso delle risorse per le reti ferroviarie, destinate in misura quasi totale a RFI;</a:t>
            </a:r>
          </a:p>
          <a:p>
            <a:endParaRPr lang="it-IT" sz="2400" dirty="0">
              <a:latin typeface="Arial" panose="020B0604020202020204" pitchFamily="34" charset="0"/>
              <a:ea typeface="Calibri" panose="020F0502020204030204" pitchFamily="34" charset="0"/>
              <a:cs typeface="Arial" panose="020B0604020202020204" pitchFamily="34" charset="0"/>
            </a:endParaRPr>
          </a:p>
          <a:p>
            <a:r>
              <a:rPr lang="it-IT" sz="2400" dirty="0">
                <a:latin typeface="Arial" panose="020B0604020202020204" pitchFamily="34" charset="0"/>
                <a:ea typeface="Calibri" panose="020F0502020204030204" pitchFamily="34" charset="0"/>
                <a:cs typeface="Arial" panose="020B0604020202020204" pitchFamily="34" charset="0"/>
              </a:rPr>
              <a:t>b) una piccola parte è stata direttamente gestita dalle Amministrazioni Centrali titolari dei fondi, che sono attuatori diretti delle misure (è il caso degli interventi per la digitalizzazione della PA o di quelli per la giustizia); </a:t>
            </a:r>
          </a:p>
          <a:p>
            <a:endParaRPr lang="it-IT" sz="2400" dirty="0">
              <a:latin typeface="Arial" panose="020B0604020202020204" pitchFamily="34" charset="0"/>
              <a:ea typeface="Calibri" panose="020F0502020204030204" pitchFamily="34" charset="0"/>
              <a:cs typeface="Arial" panose="020B0604020202020204" pitchFamily="34" charset="0"/>
            </a:endParaRPr>
          </a:p>
          <a:p>
            <a:r>
              <a:rPr lang="it-IT" sz="2400" dirty="0">
                <a:latin typeface="Arial" panose="020B0604020202020204" pitchFamily="34" charset="0"/>
                <a:ea typeface="Calibri" panose="020F0502020204030204" pitchFamily="34" charset="0"/>
                <a:cs typeface="Arial" panose="020B0604020202020204" pitchFamily="34" charset="0"/>
              </a:rPr>
              <a:t>c) una parte viene assegnata direttamente a sportello a privati, imprese o cittadini (come per le grandi misure Transizione 4.0 per le imprese e per i bonus per le ristrutturazioni edilizie)</a:t>
            </a:r>
          </a:p>
        </p:txBody>
      </p:sp>
    </p:spTree>
    <p:extLst>
      <p:ext uri="{BB962C8B-B14F-4D97-AF65-F5344CB8AC3E}">
        <p14:creationId xmlns:p14="http://schemas.microsoft.com/office/powerpoint/2010/main" val="1357416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sp>
        <p:nvSpPr>
          <p:cNvPr id="6" name="CasellaDiTesto 5">
            <a:extLst>
              <a:ext uri="{FF2B5EF4-FFF2-40B4-BE49-F238E27FC236}">
                <a16:creationId xmlns:a16="http://schemas.microsoft.com/office/drawing/2014/main" id="{89EDC0CD-C47C-415E-A980-56A9684C8416}"/>
              </a:ext>
            </a:extLst>
          </p:cNvPr>
          <p:cNvSpPr txBox="1"/>
          <p:nvPr/>
        </p:nvSpPr>
        <p:spPr>
          <a:xfrm>
            <a:off x="1506682" y="152064"/>
            <a:ext cx="9497648" cy="6001643"/>
          </a:xfrm>
          <a:prstGeom prst="rect">
            <a:avLst/>
          </a:prstGeom>
          <a:noFill/>
        </p:spPr>
        <p:txBody>
          <a:bodyPr wrap="square">
            <a:spAutoFit/>
          </a:bodyPr>
          <a:lstStyle/>
          <a:p>
            <a:r>
              <a:rPr lang="it-IT" sz="2400" dirty="0">
                <a:latin typeface="Arial" panose="020B0604020202020204" pitchFamily="34" charset="0"/>
                <a:ea typeface="Calibri" panose="020F0502020204030204" pitchFamily="34" charset="0"/>
                <a:cs typeface="Arial" panose="020B0604020202020204" pitchFamily="34" charset="0"/>
              </a:rPr>
              <a:t>La parte principale delle risorse è stata invece allocata</a:t>
            </a:r>
          </a:p>
          <a:p>
            <a:endParaRPr lang="it-IT" sz="2400" dirty="0">
              <a:latin typeface="Arial" panose="020B0604020202020204" pitchFamily="34" charset="0"/>
              <a:ea typeface="Calibri" panose="020F0502020204030204" pitchFamily="34" charset="0"/>
              <a:cs typeface="Arial" panose="020B0604020202020204" pitchFamily="34" charset="0"/>
            </a:endParaRPr>
          </a:p>
          <a:p>
            <a:r>
              <a:rPr lang="it-IT" sz="2400" dirty="0">
                <a:latin typeface="Arial" panose="020B0604020202020204" pitchFamily="34" charset="0"/>
                <a:ea typeface="Calibri" panose="020F0502020204030204" pitchFamily="34" charset="0"/>
                <a:cs typeface="Arial" panose="020B0604020202020204" pitchFamily="34" charset="0"/>
              </a:rPr>
              <a:t>d) a soggetti attuatori pubblici (Regioni, Enti Locali, Aziende Sanitarie Locali) sulla base di provvedimento di riparto e di precisa individuazione degli specifici interventi: è il caso ad esempio degli interventi in materia socio-sanitaria e del lavoro</a:t>
            </a:r>
          </a:p>
          <a:p>
            <a:endParaRPr lang="it-IT" sz="2400" dirty="0">
              <a:latin typeface="Arial" panose="020B0604020202020204" pitchFamily="34" charset="0"/>
              <a:ea typeface="Calibri" panose="020F0502020204030204" pitchFamily="34" charset="0"/>
              <a:cs typeface="Arial" panose="020B0604020202020204" pitchFamily="34" charset="0"/>
            </a:endParaRPr>
          </a:p>
          <a:p>
            <a:r>
              <a:rPr lang="it-IT" sz="2400" dirty="0">
                <a:latin typeface="Arial" panose="020B0604020202020204" pitchFamily="34" charset="0"/>
                <a:ea typeface="Calibri" panose="020F0502020204030204" pitchFamily="34" charset="0"/>
                <a:cs typeface="Arial" panose="020B0604020202020204" pitchFamily="34" charset="0"/>
              </a:rPr>
              <a:t>e) infine, una parte rilevante delle risorse è stata e ancora sarà oggetto di bandi competitivi emanati dalle Amministrazioni Centrali, per Amministrazioni Comunali o altri soggetti pubblici (o partenariati pubblico-privati) territoriali. I casi sono numerosi: scuole e asili nido, rigenerazione urbana, infrastrutture idriche, promozione della ricerca e dell’innovazione I meccanismi di riparto e di bando attuati finora sono estremamente differenti da caso a caso. In alcuni casi sono accompagnati da modalità di </a:t>
            </a:r>
            <a:r>
              <a:rPr lang="it-IT" sz="2400" dirty="0" err="1">
                <a:latin typeface="Arial" panose="020B0604020202020204" pitchFamily="34" charset="0"/>
                <a:ea typeface="Calibri" panose="020F0502020204030204" pitchFamily="34" charset="0"/>
                <a:cs typeface="Arial" panose="020B0604020202020204" pitchFamily="34" charset="0"/>
              </a:rPr>
              <a:t>pre</a:t>
            </a:r>
            <a:r>
              <a:rPr lang="it-IT" sz="2400" dirty="0">
                <a:latin typeface="Arial" panose="020B0604020202020204" pitchFamily="34" charset="0"/>
                <a:ea typeface="Calibri" panose="020F0502020204030204" pitchFamily="34" charset="0"/>
                <a:cs typeface="Arial" panose="020B0604020202020204" pitchFamily="34" charset="0"/>
              </a:rPr>
              <a:t>-riparto ad esempio fra regioni (scuole), in altri no.</a:t>
            </a:r>
          </a:p>
        </p:txBody>
      </p:sp>
    </p:spTree>
    <p:extLst>
      <p:ext uri="{BB962C8B-B14F-4D97-AF65-F5344CB8AC3E}">
        <p14:creationId xmlns:p14="http://schemas.microsoft.com/office/powerpoint/2010/main" val="585989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AE9EF19F-0C7D-4633-9A38-02E0F04E4208}"/>
              </a:ext>
            </a:extLst>
          </p:cNvPr>
          <p:cNvSpPr txBox="1">
            <a:spLocks noChangeArrowheads="1"/>
          </p:cNvSpPr>
          <p:nvPr/>
        </p:nvSpPr>
        <p:spPr bwMode="auto">
          <a:xfrm>
            <a:off x="1350818" y="476672"/>
            <a:ext cx="9769126" cy="6186309"/>
          </a:xfrm>
          <a:prstGeom prst="rect">
            <a:avLst/>
          </a:prstGeom>
          <a:noFill/>
          <a:ln w="9525">
            <a:noFill/>
            <a:miter lim="800000"/>
            <a:headEnd/>
            <a:tailEnd/>
          </a:ln>
        </p:spPr>
        <p:txBody>
          <a:bodyPr wrap="square">
            <a:spAutoFit/>
          </a:bodyPr>
          <a:lstStyle/>
          <a:p>
            <a:pPr marL="342900" indent="-342900" algn="just">
              <a:buAutoNum type="alphaLcParenR"/>
            </a:pPr>
            <a:endParaRPr lang="it-IT"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Con il meccanismo dei bandi si è fatta una scelta politica molto importante (e assai discutibile): si privilegiano </a:t>
            </a:r>
            <a:r>
              <a:rPr lang="it-IT" sz="2400" dirty="0" err="1">
                <a:solidFill>
                  <a:srgbClr val="23293D"/>
                </a:solidFill>
                <a:latin typeface="Arial" panose="020B0604020202020204" pitchFamily="34" charset="0"/>
                <a:ea typeface="Arial Unicode MS" panose="020B0604020202020204" pitchFamily="34" charset="-128"/>
                <a:cs typeface="Arial" panose="020B0604020202020204" pitchFamily="34" charset="0"/>
              </a:rPr>
              <a:t>cantierabilità</a:t>
            </a:r>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 e «qualità» dei progetti, rispetto all’obiettivo di fornire a tutti i cittadini servizi, a tutti i territori infrastrutture. Ma la «qualità» dei progetti è stabilita dai criteri attuativi definiti dai diversi Ministeri, a volte assai discutibili </a:t>
            </a:r>
          </a:p>
          <a:p>
            <a:endPar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Il Governo non si è quindi assunto, al netto della clausola generale del 40%, la responsabilità dell’allocazione territoriale degli interventi. </a:t>
            </a:r>
          </a:p>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L’allocazione territoriale degli interventi, non solo fra Centro-Nord e Sud, ma anche fra regioni, fra città, fra grandi e piccoli comuni, fra aree urbane e aree interne non è definita ex ante, né tantomeno è un esplicito obiettivo del Piano. Essa scaturisce ex post, dall’esito finale del processo allocativo delle risorse, ed in particolare del meccanismo dei bandi</a:t>
            </a:r>
          </a:p>
          <a:p>
            <a:endPar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pPr algn="just"/>
            <a:endParaRPr lang="it-IT"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spTree>
    <p:extLst>
      <p:ext uri="{BB962C8B-B14F-4D97-AF65-F5344CB8AC3E}">
        <p14:creationId xmlns:p14="http://schemas.microsoft.com/office/powerpoint/2010/main" val="742522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11334A-F9D8-288C-C89F-F2BDCF9E55F4}"/>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DDE047DB-F59E-8CAD-8AA3-B06CEFAFC64F}"/>
              </a:ext>
            </a:extLst>
          </p:cNvPr>
          <p:cNvPicPr>
            <a:picLocks noChangeAspect="1"/>
          </p:cNvPicPr>
          <p:nvPr/>
        </p:nvPicPr>
        <p:blipFill>
          <a:blip r:embed="rId2"/>
          <a:stretch>
            <a:fillRect/>
          </a:stretch>
        </p:blipFill>
        <p:spPr>
          <a:xfrm>
            <a:off x="0" y="1713"/>
            <a:ext cx="12192000" cy="6854573"/>
          </a:xfrm>
          <a:prstGeom prst="rect">
            <a:avLst/>
          </a:prstGeom>
        </p:spPr>
      </p:pic>
    </p:spTree>
    <p:extLst>
      <p:ext uri="{BB962C8B-B14F-4D97-AF65-F5344CB8AC3E}">
        <p14:creationId xmlns:p14="http://schemas.microsoft.com/office/powerpoint/2010/main" val="1248087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523BEF-A30F-D639-9DF0-D0F8B6C16108}"/>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D2A4F752-4149-F5D3-9D32-31D622BFD4E5}"/>
              </a:ext>
            </a:extLst>
          </p:cNvPr>
          <p:cNvPicPr>
            <a:picLocks noChangeAspect="1"/>
          </p:cNvPicPr>
          <p:nvPr/>
        </p:nvPicPr>
        <p:blipFill>
          <a:blip r:embed="rId2"/>
          <a:stretch>
            <a:fillRect/>
          </a:stretch>
        </p:blipFill>
        <p:spPr>
          <a:xfrm>
            <a:off x="0" y="1713"/>
            <a:ext cx="12192000" cy="6854573"/>
          </a:xfrm>
          <a:prstGeom prst="rect">
            <a:avLst/>
          </a:prstGeom>
        </p:spPr>
      </p:pic>
    </p:spTree>
    <p:extLst>
      <p:ext uri="{BB962C8B-B14F-4D97-AF65-F5344CB8AC3E}">
        <p14:creationId xmlns:p14="http://schemas.microsoft.com/office/powerpoint/2010/main" val="3410353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CE8DA7-0BBC-D5EA-FB1D-3D452259FC0E}"/>
              </a:ext>
            </a:extLst>
          </p:cNvPr>
          <p:cNvSpPr>
            <a:spLocks noGrp="1"/>
          </p:cNvSpPr>
          <p:nvPr>
            <p:ph type="title"/>
          </p:nvPr>
        </p:nvSpPr>
        <p:spPr>
          <a:xfrm>
            <a:off x="838200" y="365125"/>
            <a:ext cx="10515600" cy="5620039"/>
          </a:xfrm>
        </p:spPr>
        <p:txBody>
          <a:bodyPr>
            <a:normAutofit/>
          </a:bodyPr>
          <a:lstStyle/>
          <a:p>
            <a:r>
              <a:rPr lang="it-IT" sz="2000" b="0" i="0" dirty="0">
                <a:solidFill>
                  <a:srgbClr val="3D3D3D"/>
                </a:solidFill>
                <a:effectLst/>
                <a:latin typeface="Arial" panose="020B0604020202020204" pitchFamily="34" charset="0"/>
                <a:cs typeface="Arial" panose="020B0604020202020204" pitchFamily="34" charset="0"/>
              </a:rPr>
              <a:t>I primi 100 assegnatari hanno sinora ricevuto 68,17 miliardi sui 191,5 totali (35,5%)</a:t>
            </a:r>
            <a:br>
              <a:rPr lang="it-IT" sz="2000" b="0" i="0" dirty="0">
                <a:solidFill>
                  <a:srgbClr val="3D3D3D"/>
                </a:solidFill>
                <a:effectLst/>
                <a:latin typeface="Arial" panose="020B0604020202020204" pitchFamily="34" charset="0"/>
                <a:cs typeface="Arial" panose="020B0604020202020204" pitchFamily="34" charset="0"/>
              </a:rPr>
            </a:br>
            <a:r>
              <a:rPr lang="it-IT" sz="2000" b="0" i="0" dirty="0">
                <a:solidFill>
                  <a:srgbClr val="3D3D3D"/>
                </a:solidFill>
                <a:effectLst/>
                <a:latin typeface="Arial" panose="020B0604020202020204" pitchFamily="34" charset="0"/>
                <a:cs typeface="Arial" panose="020B0604020202020204" pitchFamily="34" charset="0"/>
              </a:rPr>
              <a:t>Rete Ferroviaria Italiana la più importante con 24 miliardi.</a:t>
            </a:r>
            <a:br>
              <a:rPr lang="it-IT" sz="2000" b="0" i="0" dirty="0">
                <a:solidFill>
                  <a:srgbClr val="3D3D3D"/>
                </a:solidFill>
                <a:effectLst/>
                <a:latin typeface="Arial" panose="020B0604020202020204" pitchFamily="34" charset="0"/>
                <a:cs typeface="Arial" panose="020B0604020202020204" pitchFamily="34" charset="0"/>
              </a:rPr>
            </a:br>
            <a:r>
              <a:rPr lang="it-IT" sz="2000" b="0" i="0" dirty="0">
                <a:solidFill>
                  <a:srgbClr val="3D3D3D"/>
                </a:solidFill>
                <a:effectLst/>
                <a:latin typeface="Arial" panose="020B0604020202020204" pitchFamily="34" charset="0"/>
                <a:cs typeface="Arial" panose="020B0604020202020204" pitchFamily="34" charset="0"/>
              </a:rPr>
              <a:t>Fra i 100 sono incluse 16 Regioni per 10,65 miliardi (il 15,6%): principali beneficiari la Lombardia (1,63 miliardi), seguita da Campania (1,58 miliardi), Lazio (1,32 miliardi) e Puglia (1,2 miliardi)</a:t>
            </a:r>
            <a:br>
              <a:rPr lang="it-IT" sz="2000" b="0" i="0" dirty="0">
                <a:solidFill>
                  <a:srgbClr val="3D3D3D"/>
                </a:solidFill>
                <a:effectLst/>
                <a:latin typeface="Arial" panose="020B0604020202020204" pitchFamily="34" charset="0"/>
                <a:cs typeface="Arial" panose="020B0604020202020204" pitchFamily="34" charset="0"/>
              </a:rPr>
            </a:br>
            <a:r>
              <a:rPr lang="it-IT" sz="2000" b="0" i="0" dirty="0">
                <a:solidFill>
                  <a:srgbClr val="3D3D3D"/>
                </a:solidFill>
                <a:effectLst/>
                <a:latin typeface="Arial" panose="020B0604020202020204" pitchFamily="34" charset="0"/>
                <a:cs typeface="Arial" panose="020B0604020202020204" pitchFamily="34" charset="0"/>
              </a:rPr>
              <a:t>Poi 23 tra 17 Comuni e 6 città metropolitane, con 7,89 miliardi (l’11,5%). Roma Capitale è assegnataria di un miliardo. Seconda Palermo (709,6 milioni), prima di Napoli (668,3 milioni), Bologna (654,5 milioni) e Genova (525,8 milioni). Tra le Città metropolitane spiccano Catania (384 milioni) e ancora Roma (341,9 milioni). Milano ha progetti per 259,7 milioni; la Città metropolitana per 201,3 milioni.</a:t>
            </a:r>
            <a:br>
              <a:rPr lang="it-IT" sz="2000" b="0" i="0" dirty="0">
                <a:solidFill>
                  <a:srgbClr val="3D3D3D"/>
                </a:solidFill>
                <a:effectLst/>
                <a:latin typeface="Arial" panose="020B0604020202020204" pitchFamily="34" charset="0"/>
                <a:cs typeface="Arial" panose="020B0604020202020204" pitchFamily="34" charset="0"/>
              </a:rPr>
            </a:br>
            <a:r>
              <a:rPr lang="it-IT" sz="2000" b="0" i="0" dirty="0">
                <a:solidFill>
                  <a:srgbClr val="3D3D3D"/>
                </a:solidFill>
                <a:effectLst/>
                <a:latin typeface="Arial" panose="020B0604020202020204" pitchFamily="34" charset="0"/>
                <a:cs typeface="Arial" panose="020B0604020202020204" pitchFamily="34" charset="0"/>
              </a:rPr>
              <a:t>Nove i ministeri nell’elenco dei 100; la Giustizia ha ottenuto 2,26 miliardi destinati a rafforzare l’Ufficio del processo e i 140 milioni per la digitalizzazione. </a:t>
            </a:r>
            <a:br>
              <a:rPr lang="it-IT" sz="2000" b="0" i="0" dirty="0">
                <a:solidFill>
                  <a:srgbClr val="3D3D3D"/>
                </a:solidFill>
                <a:effectLst/>
                <a:latin typeface="Arial" panose="020B0604020202020204" pitchFamily="34" charset="0"/>
                <a:cs typeface="Arial" panose="020B0604020202020204" pitchFamily="34" charset="0"/>
              </a:rPr>
            </a:br>
            <a:r>
              <a:rPr lang="it-IT" sz="2000" b="0" i="0" dirty="0">
                <a:solidFill>
                  <a:srgbClr val="3D3D3D"/>
                </a:solidFill>
                <a:effectLst/>
                <a:latin typeface="Arial" panose="020B0604020202020204" pitchFamily="34" charset="0"/>
                <a:cs typeface="Arial" panose="020B0604020202020204" pitchFamily="34" charset="0"/>
              </a:rPr>
              <a:t>Tra le aziende E-distribuzione Spa, al secondo posto dopo Rfi con 3,47 miliardi per gli interventi su smart </a:t>
            </a:r>
            <a:r>
              <a:rPr lang="it-IT" sz="2000" b="0" i="0" dirty="0" err="1">
                <a:solidFill>
                  <a:srgbClr val="3D3D3D"/>
                </a:solidFill>
                <a:effectLst/>
                <a:latin typeface="Arial" panose="020B0604020202020204" pitchFamily="34" charset="0"/>
                <a:cs typeface="Arial" panose="020B0604020202020204" pitchFamily="34" charset="0"/>
              </a:rPr>
              <a:t>grid</a:t>
            </a:r>
            <a:r>
              <a:rPr lang="it-IT" sz="2000" b="0" i="0" dirty="0">
                <a:solidFill>
                  <a:srgbClr val="3D3D3D"/>
                </a:solidFill>
                <a:effectLst/>
                <a:latin typeface="Arial" panose="020B0604020202020204" pitchFamily="34" charset="0"/>
                <a:cs typeface="Arial" panose="020B0604020202020204" pitchFamily="34" charset="0"/>
              </a:rPr>
              <a:t> e resilienza climatica sulle reti, e Open </a:t>
            </a:r>
            <a:r>
              <a:rPr lang="it-IT" sz="2000" b="0" i="0" dirty="0" err="1">
                <a:solidFill>
                  <a:srgbClr val="3D3D3D"/>
                </a:solidFill>
                <a:effectLst/>
                <a:latin typeface="Arial" panose="020B0604020202020204" pitchFamily="34" charset="0"/>
                <a:cs typeface="Arial" panose="020B0604020202020204" pitchFamily="34" charset="0"/>
              </a:rPr>
              <a:t>Fiber</a:t>
            </a:r>
            <a:r>
              <a:rPr lang="it-IT" sz="2000" b="0" i="0" dirty="0">
                <a:solidFill>
                  <a:srgbClr val="3D3D3D"/>
                </a:solidFill>
                <a:effectLst/>
                <a:latin typeface="Arial" panose="020B0604020202020204" pitchFamily="34" charset="0"/>
                <a:cs typeface="Arial" panose="020B0604020202020204" pitchFamily="34" charset="0"/>
              </a:rPr>
              <a:t>, con 1,82 miliardi per il Piano Italia a 1 giga.</a:t>
            </a:r>
            <a:br>
              <a:rPr lang="it-IT" sz="2000" b="0" i="0" dirty="0">
                <a:solidFill>
                  <a:srgbClr val="3D3D3D"/>
                </a:solidFill>
                <a:effectLst/>
                <a:latin typeface="Arial" panose="020B0604020202020204" pitchFamily="34" charset="0"/>
                <a:cs typeface="Arial" panose="020B0604020202020204" pitchFamily="34" charset="0"/>
              </a:rPr>
            </a:br>
            <a:endParaRPr lang="it-IT"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4081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11334A-F9D8-288C-C89F-F2BDCF9E55F4}"/>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7566AEBF-FD25-119A-F3BB-EB05709EE951}"/>
              </a:ext>
            </a:extLst>
          </p:cNvPr>
          <p:cNvPicPr>
            <a:picLocks noChangeAspect="1"/>
          </p:cNvPicPr>
          <p:nvPr/>
        </p:nvPicPr>
        <p:blipFill>
          <a:blip r:embed="rId2"/>
          <a:stretch>
            <a:fillRect/>
          </a:stretch>
        </p:blipFill>
        <p:spPr>
          <a:xfrm>
            <a:off x="0" y="1713"/>
            <a:ext cx="12192000" cy="6854573"/>
          </a:xfrm>
          <a:prstGeom prst="rect">
            <a:avLst/>
          </a:prstGeom>
        </p:spPr>
      </p:pic>
      <p:sp>
        <p:nvSpPr>
          <p:cNvPr id="3" name="CasellaDiTesto 2">
            <a:extLst>
              <a:ext uri="{FF2B5EF4-FFF2-40B4-BE49-F238E27FC236}">
                <a16:creationId xmlns:a16="http://schemas.microsoft.com/office/drawing/2014/main" id="{7C7EC0F9-7DE0-6DF6-C3BD-7D526F2D7339}"/>
              </a:ext>
            </a:extLst>
          </p:cNvPr>
          <p:cNvSpPr txBox="1"/>
          <p:nvPr/>
        </p:nvSpPr>
        <p:spPr>
          <a:xfrm>
            <a:off x="9414164" y="4810991"/>
            <a:ext cx="2285369" cy="1477328"/>
          </a:xfrm>
          <a:prstGeom prst="rect">
            <a:avLst/>
          </a:prstGeom>
          <a:noFill/>
        </p:spPr>
        <p:txBody>
          <a:bodyPr wrap="none" rtlCol="0">
            <a:spAutoFit/>
          </a:bodyPr>
          <a:lstStyle/>
          <a:p>
            <a:r>
              <a:rPr lang="it-IT" dirty="0"/>
              <a:t>Fonte: Banca d’Italia</a:t>
            </a:r>
          </a:p>
          <a:p>
            <a:r>
              <a:rPr lang="it-IT" dirty="0"/>
              <a:t>ATTENZIONE:</a:t>
            </a:r>
          </a:p>
          <a:p>
            <a:r>
              <a:rPr lang="it-IT" dirty="0"/>
              <a:t>Solo investimenti non </a:t>
            </a:r>
          </a:p>
          <a:p>
            <a:r>
              <a:rPr lang="it-IT" dirty="0"/>
              <a:t>Include contributi alle </a:t>
            </a:r>
          </a:p>
          <a:p>
            <a:r>
              <a:rPr lang="it-IT" dirty="0"/>
              <a:t>imprese</a:t>
            </a:r>
          </a:p>
        </p:txBody>
      </p:sp>
    </p:spTree>
    <p:extLst>
      <p:ext uri="{BB962C8B-B14F-4D97-AF65-F5344CB8AC3E}">
        <p14:creationId xmlns:p14="http://schemas.microsoft.com/office/powerpoint/2010/main" val="1506268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523BEF-A30F-D639-9DF0-D0F8B6C16108}"/>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77085199-72F2-35DB-62DE-F6F9C8EF894B}"/>
              </a:ext>
            </a:extLst>
          </p:cNvPr>
          <p:cNvPicPr>
            <a:picLocks noChangeAspect="1"/>
          </p:cNvPicPr>
          <p:nvPr/>
        </p:nvPicPr>
        <p:blipFill>
          <a:blip r:embed="rId2"/>
          <a:stretch>
            <a:fillRect/>
          </a:stretch>
        </p:blipFill>
        <p:spPr>
          <a:xfrm>
            <a:off x="0" y="1713"/>
            <a:ext cx="12192000" cy="6854573"/>
          </a:xfrm>
          <a:prstGeom prst="rect">
            <a:avLst/>
          </a:prstGeom>
        </p:spPr>
      </p:pic>
    </p:spTree>
    <p:extLst>
      <p:ext uri="{BB962C8B-B14F-4D97-AF65-F5344CB8AC3E}">
        <p14:creationId xmlns:p14="http://schemas.microsoft.com/office/powerpoint/2010/main" val="2584655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AE9EF19F-0C7D-4633-9A38-02E0F04E4208}"/>
              </a:ext>
            </a:extLst>
          </p:cNvPr>
          <p:cNvSpPr txBox="1">
            <a:spLocks noChangeArrowheads="1"/>
          </p:cNvSpPr>
          <p:nvPr/>
        </p:nvSpPr>
        <p:spPr bwMode="auto">
          <a:xfrm>
            <a:off x="1740023" y="2711288"/>
            <a:ext cx="9581912" cy="3108543"/>
          </a:xfrm>
          <a:prstGeom prst="rect">
            <a:avLst/>
          </a:prstGeom>
          <a:noFill/>
          <a:ln w="9525">
            <a:noFill/>
            <a:miter lim="800000"/>
            <a:headEnd/>
            <a:tailEnd/>
          </a:ln>
        </p:spPr>
        <p:txBody>
          <a:bodyPr wrap="square">
            <a:spAutoFit/>
          </a:bodyPr>
          <a:lstStyle/>
          <a:p>
            <a:endParaRPr lang="it-IT" sz="2800" b="1"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pPr marL="514350" indent="-514350">
              <a:buAutoNum type="arabicPeriod"/>
            </a:pPr>
            <a:r>
              <a:rPr lang="it-IT" sz="2800" b="1" dirty="0">
                <a:solidFill>
                  <a:srgbClr val="23293D"/>
                </a:solidFill>
                <a:latin typeface="Arial" panose="020B0604020202020204" pitchFamily="34" charset="0"/>
                <a:ea typeface="Arial Unicode MS" panose="020B0604020202020204" pitchFamily="34" charset="-128"/>
                <a:cs typeface="Arial" panose="020B0604020202020204" pitchFamily="34" charset="0"/>
              </a:rPr>
              <a:t>Come è nato il Piano</a:t>
            </a:r>
          </a:p>
          <a:p>
            <a:pPr marL="514350" indent="-514350">
              <a:buAutoNum type="arabicPeriod"/>
            </a:pPr>
            <a:r>
              <a:rPr lang="it-IT" sz="2800" b="1" dirty="0">
                <a:solidFill>
                  <a:srgbClr val="23293D"/>
                </a:solidFill>
                <a:latin typeface="Arial" panose="020B0604020202020204" pitchFamily="34" charset="0"/>
                <a:ea typeface="Arial Unicode MS" panose="020B0604020202020204" pitchFamily="34" charset="-128"/>
                <a:cs typeface="Arial" panose="020B0604020202020204" pitchFamily="34" charset="0"/>
              </a:rPr>
              <a:t>L’allocazione delle risorse e le disparità territoriali</a:t>
            </a:r>
          </a:p>
          <a:p>
            <a:pPr marL="514350" indent="-514350">
              <a:buAutoNum type="arabicPeriod"/>
            </a:pPr>
            <a:r>
              <a:rPr lang="it-IT" sz="2800" b="1" dirty="0">
                <a:solidFill>
                  <a:srgbClr val="23293D"/>
                </a:solidFill>
                <a:latin typeface="Arial" panose="020B0604020202020204" pitchFamily="34" charset="0"/>
                <a:ea typeface="Arial Unicode MS" panose="020B0604020202020204" pitchFamily="34" charset="-128"/>
                <a:cs typeface="Arial" panose="020B0604020202020204" pitchFamily="34" charset="0"/>
              </a:rPr>
              <a:t>L’avanzamento degli investimenti </a:t>
            </a:r>
          </a:p>
          <a:p>
            <a:pPr marL="514350" indent="-514350">
              <a:buFontTx/>
              <a:buAutoNum type="arabicPeriod"/>
            </a:pPr>
            <a:r>
              <a:rPr lang="it-IT" sz="2800" b="1" dirty="0">
                <a:solidFill>
                  <a:srgbClr val="23293D"/>
                </a:solidFill>
                <a:latin typeface="Arial" panose="020B0604020202020204" pitchFamily="34" charset="0"/>
                <a:ea typeface="Arial Unicode MS" panose="020B0604020202020204" pitchFamily="34" charset="-128"/>
                <a:cs typeface="Arial" panose="020B0604020202020204" pitchFamily="34" charset="0"/>
              </a:rPr>
              <a:t>La revisione del Piano</a:t>
            </a:r>
          </a:p>
          <a:p>
            <a:pPr marL="514350" indent="-514350">
              <a:buAutoNum type="arabicPeriod"/>
            </a:pPr>
            <a:r>
              <a:rPr lang="it-IT" sz="2800" b="1" dirty="0">
                <a:solidFill>
                  <a:srgbClr val="23293D"/>
                </a:solidFill>
                <a:latin typeface="Arial" panose="020B0604020202020204" pitchFamily="34" charset="0"/>
                <a:ea typeface="Arial Unicode MS" panose="020B0604020202020204" pitchFamily="34" charset="-128"/>
                <a:cs typeface="Arial" panose="020B0604020202020204" pitchFamily="34" charset="0"/>
              </a:rPr>
              <a:t>Le grandi scelte politiche del PNRR</a:t>
            </a:r>
          </a:p>
          <a:p>
            <a:pPr marL="514350" indent="-514350">
              <a:buAutoNum type="arabicPeriod"/>
            </a:pPr>
            <a:endParaRPr lang="it-IT" sz="2800" b="1"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pic>
        <p:nvPicPr>
          <p:cNvPr id="2" name="Immagine 1">
            <a:extLst>
              <a:ext uri="{FF2B5EF4-FFF2-40B4-BE49-F238E27FC236}">
                <a16:creationId xmlns:a16="http://schemas.microsoft.com/office/drawing/2014/main" id="{BE81B6BB-E62F-05A5-DDEC-481EB71D4D2F}"/>
              </a:ext>
            </a:extLst>
          </p:cNvPr>
          <p:cNvPicPr>
            <a:picLocks noChangeAspect="1"/>
          </p:cNvPicPr>
          <p:nvPr/>
        </p:nvPicPr>
        <p:blipFill>
          <a:blip r:embed="rId2"/>
          <a:stretch>
            <a:fillRect/>
          </a:stretch>
        </p:blipFill>
        <p:spPr>
          <a:xfrm>
            <a:off x="9725891" y="1"/>
            <a:ext cx="2466108" cy="3209208"/>
          </a:xfrm>
          <a:prstGeom prst="rect">
            <a:avLst/>
          </a:prstGeom>
        </p:spPr>
      </p:pic>
    </p:spTree>
    <p:extLst>
      <p:ext uri="{BB962C8B-B14F-4D97-AF65-F5344CB8AC3E}">
        <p14:creationId xmlns:p14="http://schemas.microsoft.com/office/powerpoint/2010/main" val="13015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523BEF-A30F-D639-9DF0-D0F8B6C16108}"/>
              </a:ext>
            </a:extLst>
          </p:cNvPr>
          <p:cNvSpPr>
            <a:spLocks noGrp="1"/>
          </p:cNvSpPr>
          <p:nvPr>
            <p:ph type="title"/>
          </p:nvPr>
        </p:nvSpPr>
        <p:spPr>
          <a:xfrm>
            <a:off x="838200" y="365125"/>
            <a:ext cx="10515600" cy="601827"/>
          </a:xfrm>
        </p:spPr>
        <p:txBody>
          <a:bodyPr>
            <a:normAutofit/>
          </a:bodyPr>
          <a:lstStyle/>
          <a:p>
            <a:r>
              <a:rPr lang="it-IT" sz="2400" b="0" i="0" u="none" strike="noStrike" dirty="0">
                <a:solidFill>
                  <a:srgbClr val="333333"/>
                </a:solidFill>
                <a:effectLst/>
                <a:latin typeface="Arial" panose="020B0604020202020204" pitchFamily="34" charset="0"/>
                <a:cs typeface="Arial" panose="020B0604020202020204" pitchFamily="34" charset="0"/>
                <a:hlinkClick r:id="rId2"/>
              </a:rPr>
              <a:t>Risorse </a:t>
            </a:r>
            <a:r>
              <a:rPr lang="it-IT" sz="2400" b="0" i="0" u="none" strike="noStrike" dirty="0" err="1">
                <a:solidFill>
                  <a:srgbClr val="333333"/>
                </a:solidFill>
                <a:effectLst/>
                <a:latin typeface="Arial" panose="020B0604020202020204" pitchFamily="34" charset="0"/>
                <a:cs typeface="Arial" panose="020B0604020202020204" pitchFamily="34" charset="0"/>
                <a:hlinkClick r:id="rId2"/>
              </a:rPr>
              <a:t>Pnrr</a:t>
            </a:r>
            <a:r>
              <a:rPr lang="it-IT" sz="2400" b="0" i="0" u="none" strike="noStrike" dirty="0">
                <a:solidFill>
                  <a:srgbClr val="333333"/>
                </a:solidFill>
                <a:effectLst/>
                <a:latin typeface="Arial" panose="020B0604020202020204" pitchFamily="34" charset="0"/>
                <a:cs typeface="Arial" panose="020B0604020202020204" pitchFamily="34" charset="0"/>
                <a:hlinkClick r:id="rId2"/>
              </a:rPr>
              <a:t> assegnate a progetti selezionati a livello comunale</a:t>
            </a:r>
            <a:r>
              <a:rPr lang="it-IT" sz="2400" b="0" i="0" u="none" strike="noStrike" dirty="0">
                <a:solidFill>
                  <a:srgbClr val="333333"/>
                </a:solidFill>
                <a:effectLst/>
                <a:latin typeface="Arial" panose="020B0604020202020204" pitchFamily="34" charset="0"/>
                <a:cs typeface="Arial" panose="020B0604020202020204" pitchFamily="34" charset="0"/>
              </a:rPr>
              <a:t> (Openpoli</a:t>
            </a:r>
            <a:r>
              <a:rPr lang="it-IT" sz="2400" dirty="0">
                <a:solidFill>
                  <a:srgbClr val="333333"/>
                </a:solidFill>
                <a:latin typeface="Arial" panose="020B0604020202020204" pitchFamily="34" charset="0"/>
                <a:cs typeface="Arial" panose="020B0604020202020204" pitchFamily="34" charset="0"/>
              </a:rPr>
              <a:t>s)</a:t>
            </a:r>
            <a:endParaRPr lang="it-IT" sz="2400" dirty="0">
              <a:latin typeface="Arial" panose="020B0604020202020204" pitchFamily="34" charset="0"/>
              <a:cs typeface="Arial" panose="020B0604020202020204" pitchFamily="34" charset="0"/>
            </a:endParaRPr>
          </a:p>
        </p:txBody>
      </p:sp>
      <p:pic>
        <p:nvPicPr>
          <p:cNvPr id="3" name="Immagine 2">
            <a:extLst>
              <a:ext uri="{FF2B5EF4-FFF2-40B4-BE49-F238E27FC236}">
                <a16:creationId xmlns:a16="http://schemas.microsoft.com/office/drawing/2014/main" id="{03A42C01-F115-2C50-25B3-B048A22DD5C5}"/>
              </a:ext>
            </a:extLst>
          </p:cNvPr>
          <p:cNvPicPr>
            <a:picLocks noChangeAspect="1"/>
          </p:cNvPicPr>
          <p:nvPr/>
        </p:nvPicPr>
        <p:blipFill>
          <a:blip r:embed="rId3"/>
          <a:stretch>
            <a:fillRect/>
          </a:stretch>
        </p:blipFill>
        <p:spPr>
          <a:xfrm>
            <a:off x="198783" y="1126434"/>
            <a:ext cx="11793192" cy="5731565"/>
          </a:xfrm>
          <a:prstGeom prst="rect">
            <a:avLst/>
          </a:prstGeom>
        </p:spPr>
      </p:pic>
    </p:spTree>
    <p:extLst>
      <p:ext uri="{BB962C8B-B14F-4D97-AF65-F5344CB8AC3E}">
        <p14:creationId xmlns:p14="http://schemas.microsoft.com/office/powerpoint/2010/main" val="2743463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AE9EF19F-0C7D-4633-9A38-02E0F04E4208}"/>
              </a:ext>
            </a:extLst>
          </p:cNvPr>
          <p:cNvSpPr txBox="1">
            <a:spLocks noChangeArrowheads="1"/>
          </p:cNvSpPr>
          <p:nvPr/>
        </p:nvSpPr>
        <p:spPr bwMode="auto">
          <a:xfrm>
            <a:off x="830317" y="476672"/>
            <a:ext cx="10289627" cy="5539978"/>
          </a:xfrm>
          <a:prstGeom prst="rect">
            <a:avLst/>
          </a:prstGeom>
          <a:noFill/>
          <a:ln w="9525">
            <a:noFill/>
            <a:miter lim="800000"/>
            <a:headEnd/>
            <a:tailEnd/>
          </a:ln>
        </p:spPr>
        <p:txBody>
          <a:bodyPr wrap="square">
            <a:spAutoFit/>
          </a:bodyPr>
          <a:lstStyle/>
          <a:p>
            <a:pPr marL="342900" indent="-342900" algn="just">
              <a:buAutoNum type="alphaLcParenR"/>
            </a:pPr>
            <a:endParaRPr lang="it-IT"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pPr algn="just"/>
            <a:r>
              <a:rPr lang="it-IT" sz="2400" b="1" dirty="0">
                <a:solidFill>
                  <a:srgbClr val="23293D"/>
                </a:solidFill>
                <a:latin typeface="Arial" panose="020B0604020202020204" pitchFamily="34" charset="0"/>
                <a:ea typeface="Arial Unicode MS" panose="020B0604020202020204" pitchFamily="34" charset="-128"/>
                <a:cs typeface="Arial" panose="020B0604020202020204" pitchFamily="34" charset="0"/>
              </a:rPr>
              <a:t>Quale è la situazione delle allocazioni nel Mezzogiorno?</a:t>
            </a:r>
          </a:p>
          <a:p>
            <a:pPr algn="just"/>
            <a:endPar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Due rapporti di monitoraggio del DPS e la relazione del governo del maggio 2023 consentono di saperlo. </a:t>
            </a:r>
          </a:p>
          <a:p>
            <a:pPr marL="342900" indent="-342900">
              <a:buFontTx/>
              <a:buChar char="-"/>
            </a:pPr>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è possibile che si raggiunga l’obiettivo, di 86,9 miliardi, ma questo non è garantito</a:t>
            </a:r>
          </a:p>
          <a:p>
            <a:pPr marL="342900" indent="-342900">
              <a:buFontTx/>
              <a:buChar char="-"/>
            </a:pPr>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A fine 2022 per circa il 60% delle risorse sono stati già chiaramente individuati i progetti da realizzare al Sud (ma questo include anche quelli che erano già elencati nel testo del Piano); per le restanti risorse al momento vi sono «proiezioni» basate sulle scelte dei Ministeri, dati di «riparto» (ma in entrambi casi occorrerà che vi siano sufficienti progetti candidati) e più labili «stime»</a:t>
            </a:r>
          </a:p>
          <a:p>
            <a:pPr marL="342900" indent="-342900">
              <a:buFontTx/>
              <a:buChar char="-"/>
            </a:pPr>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la % è molto diversa fra Ministeri: particolarmente alta per il MIMS, bassa in misura molto preoccupante per MISE e Turismo.</a:t>
            </a:r>
            <a:endParaRPr lang="it-IT"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spTree>
    <p:extLst>
      <p:ext uri="{BB962C8B-B14F-4D97-AF65-F5344CB8AC3E}">
        <p14:creationId xmlns:p14="http://schemas.microsoft.com/office/powerpoint/2010/main" val="606026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649BAF4-B3E0-CFBC-B1B6-B23AAB801B33}"/>
              </a:ext>
            </a:extLst>
          </p:cNvPr>
          <p:cNvPicPr>
            <a:picLocks noChangeAspect="1"/>
          </p:cNvPicPr>
          <p:nvPr/>
        </p:nvPicPr>
        <p:blipFill>
          <a:blip r:embed="rId2"/>
          <a:stretch>
            <a:fillRect/>
          </a:stretch>
        </p:blipFill>
        <p:spPr>
          <a:xfrm>
            <a:off x="3300619" y="0"/>
            <a:ext cx="5590761"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put penna 2">
                <a:extLst>
                  <a:ext uri="{FF2B5EF4-FFF2-40B4-BE49-F238E27FC236}">
                    <a16:creationId xmlns:a16="http://schemas.microsoft.com/office/drawing/2014/main" id="{CE6498F7-9A62-7487-AEDF-EB277FFC6FBF}"/>
                  </a:ext>
                </a:extLst>
              </p14:cNvPr>
              <p14:cNvContentPartPr/>
              <p14:nvPr/>
            </p14:nvContentPartPr>
            <p14:xfrm>
              <a:off x="8115136" y="1849402"/>
              <a:ext cx="488160" cy="360"/>
            </p14:xfrm>
          </p:contentPart>
        </mc:Choice>
        <mc:Fallback xmlns="">
          <p:pic>
            <p:nvPicPr>
              <p:cNvPr id="3" name="Input penna 2">
                <a:extLst>
                  <a:ext uri="{FF2B5EF4-FFF2-40B4-BE49-F238E27FC236}">
                    <a16:creationId xmlns:a16="http://schemas.microsoft.com/office/drawing/2014/main" id="{CE6498F7-9A62-7487-AEDF-EB277FFC6FBF}"/>
                  </a:ext>
                </a:extLst>
              </p:cNvPr>
              <p:cNvPicPr/>
              <p:nvPr/>
            </p:nvPicPr>
            <p:blipFill>
              <a:blip r:embed="rId4"/>
              <a:stretch>
                <a:fillRect/>
              </a:stretch>
            </p:blipFill>
            <p:spPr>
              <a:xfrm>
                <a:off x="8061496" y="1741402"/>
                <a:ext cx="595800" cy="216000"/>
              </a:xfrm>
              <a:prstGeom prst="rect">
                <a:avLst/>
              </a:prstGeom>
            </p:spPr>
          </p:pic>
        </mc:Fallback>
      </mc:AlternateContent>
    </p:spTree>
    <p:extLst>
      <p:ext uri="{BB962C8B-B14F-4D97-AF65-F5344CB8AC3E}">
        <p14:creationId xmlns:p14="http://schemas.microsoft.com/office/powerpoint/2010/main" val="4215193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AE9EF19F-0C7D-4633-9A38-02E0F04E4208}"/>
              </a:ext>
            </a:extLst>
          </p:cNvPr>
          <p:cNvSpPr txBox="1">
            <a:spLocks noChangeArrowheads="1"/>
          </p:cNvSpPr>
          <p:nvPr/>
        </p:nvSpPr>
        <p:spPr bwMode="auto">
          <a:xfrm>
            <a:off x="1340426" y="476672"/>
            <a:ext cx="10441669" cy="6555641"/>
          </a:xfrm>
          <a:prstGeom prst="rect">
            <a:avLst/>
          </a:prstGeom>
          <a:noFill/>
          <a:ln w="9525">
            <a:noFill/>
            <a:miter lim="800000"/>
            <a:headEnd/>
            <a:tailEnd/>
          </a:ln>
        </p:spPr>
        <p:txBody>
          <a:bodyPr wrap="square">
            <a:spAutoFit/>
          </a:bodyPr>
          <a:lstStyle/>
          <a:p>
            <a:r>
              <a:rPr lang="it-IT" sz="2400" b="1" dirty="0">
                <a:solidFill>
                  <a:srgbClr val="23293D"/>
                </a:solidFill>
                <a:latin typeface="Arial" panose="020B0604020202020204" pitchFamily="34" charset="0"/>
                <a:ea typeface="Arial Unicode MS" panose="020B0604020202020204" pitchFamily="34" charset="-128"/>
                <a:cs typeface="Arial" panose="020B0604020202020204" pitchFamily="34" charset="0"/>
              </a:rPr>
              <a:t>Vi sono importanti differenze da caso a caso</a:t>
            </a:r>
          </a:p>
          <a:p>
            <a:endPar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Per le misure per le imprese vi sono stanziamenti molto consistenti (circa 38 miliardi), ma per la principale linea di intervento Transizione 4.0 (circa 18 miliardi), legate ad investimenti digitali, la grande maggioranza dei crediti di imposta saranno riconosciuti nelle tre regioni più forti (Lombardia, Veneto, Emilia), perché il MISE ha deciso che la clausola del 40% non si applica.</a:t>
            </a:r>
          </a:p>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Ci sono poi tante, diversificate misure settoriali e di filiera, ma che non disegnano una compiuta strategia di politica industriale. Mancano esplicite indicazioni e strumenti per il rafforzamento della capacità produttiva del Mezzogiorno. </a:t>
            </a:r>
          </a:p>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Forte rischio che lo sviluppo industriale si polarizzi ancora di più.</a:t>
            </a:r>
          </a:p>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Se non si rafforza molto capacità produttiva al Sud l’impatto di lungo termine del PNRR sarà molto minore, perché la domanda aggregata si indirizzerà principalmente ad importazioni e non stimolerà occupazione locale</a:t>
            </a:r>
            <a:endParaRPr lang="it-IT"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pPr algn="just"/>
            <a:endParaRPr lang="it-IT"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pPr algn="just"/>
            <a:endParaRPr lang="it-IT"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spTree>
    <p:extLst>
      <p:ext uri="{BB962C8B-B14F-4D97-AF65-F5344CB8AC3E}">
        <p14:creationId xmlns:p14="http://schemas.microsoft.com/office/powerpoint/2010/main" val="2663131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BCED0A1-6F96-A25B-036E-380128375241}"/>
              </a:ext>
            </a:extLst>
          </p:cNvPr>
          <p:cNvPicPr>
            <a:picLocks noChangeAspect="1"/>
          </p:cNvPicPr>
          <p:nvPr/>
        </p:nvPicPr>
        <p:blipFill>
          <a:blip r:embed="rId2"/>
          <a:stretch>
            <a:fillRect/>
          </a:stretch>
        </p:blipFill>
        <p:spPr>
          <a:xfrm>
            <a:off x="2874044" y="0"/>
            <a:ext cx="6443911"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put penna 1">
                <a:extLst>
                  <a:ext uri="{FF2B5EF4-FFF2-40B4-BE49-F238E27FC236}">
                    <a16:creationId xmlns:a16="http://schemas.microsoft.com/office/drawing/2014/main" id="{F10B31D7-50E5-8D34-E361-8F6236A64F37}"/>
                  </a:ext>
                </a:extLst>
              </p14:cNvPr>
              <p14:cNvContentPartPr/>
              <p14:nvPr/>
            </p14:nvContentPartPr>
            <p14:xfrm>
              <a:off x="8696896" y="1714402"/>
              <a:ext cx="569520" cy="53640"/>
            </p14:xfrm>
          </p:contentPart>
        </mc:Choice>
        <mc:Fallback xmlns="">
          <p:pic>
            <p:nvPicPr>
              <p:cNvPr id="2" name="Input penna 1">
                <a:extLst>
                  <a:ext uri="{FF2B5EF4-FFF2-40B4-BE49-F238E27FC236}">
                    <a16:creationId xmlns:a16="http://schemas.microsoft.com/office/drawing/2014/main" id="{F10B31D7-50E5-8D34-E361-8F6236A64F37}"/>
                  </a:ext>
                </a:extLst>
              </p:cNvPr>
              <p:cNvPicPr/>
              <p:nvPr/>
            </p:nvPicPr>
            <p:blipFill>
              <a:blip r:embed="rId4"/>
              <a:stretch>
                <a:fillRect/>
              </a:stretch>
            </p:blipFill>
            <p:spPr>
              <a:xfrm>
                <a:off x="8643256" y="1606402"/>
                <a:ext cx="677160" cy="269280"/>
              </a:xfrm>
              <a:prstGeom prst="rect">
                <a:avLst/>
              </a:prstGeom>
            </p:spPr>
          </p:pic>
        </mc:Fallback>
      </mc:AlternateContent>
    </p:spTree>
    <p:extLst>
      <p:ext uri="{BB962C8B-B14F-4D97-AF65-F5344CB8AC3E}">
        <p14:creationId xmlns:p14="http://schemas.microsoft.com/office/powerpoint/2010/main" val="690106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4B8173-DCB4-C8AC-C25C-DF7E0E6567FE}"/>
              </a:ext>
            </a:extLst>
          </p:cNvPr>
          <p:cNvSpPr>
            <a:spLocks noGrp="1"/>
          </p:cNvSpPr>
          <p:nvPr>
            <p:ph type="title"/>
          </p:nvPr>
        </p:nvSpPr>
        <p:spPr>
          <a:xfrm>
            <a:off x="1444336" y="365125"/>
            <a:ext cx="9909464" cy="5900593"/>
          </a:xfrm>
        </p:spPr>
        <p:txBody>
          <a:bodyPr>
            <a:noAutofit/>
          </a:bodyPr>
          <a:lstStyle/>
          <a:p>
            <a:r>
              <a:rPr lang="it-IT" sz="2400" dirty="0">
                <a:effectLst/>
                <a:latin typeface="Arial" panose="020B0604020202020204" pitchFamily="34" charset="0"/>
                <a:ea typeface="Arial" panose="020B0604020202020204" pitchFamily="34" charset="0"/>
                <a:cs typeface="Arial" panose="020B0604020202020204" pitchFamily="34" charset="0"/>
              </a:rPr>
              <a:t>Scuole: analisi Svimez </a:t>
            </a:r>
            <a:br>
              <a:rPr lang="it-IT" sz="2400" dirty="0">
                <a:effectLst/>
                <a:latin typeface="Arial" panose="020B0604020202020204" pitchFamily="34" charset="0"/>
                <a:ea typeface="Arial" panose="020B0604020202020204" pitchFamily="34" charset="0"/>
                <a:cs typeface="Arial" panose="020B0604020202020204" pitchFamily="34" charset="0"/>
              </a:rPr>
            </a:br>
            <a:r>
              <a:rPr lang="it-IT" sz="2400" dirty="0">
                <a:effectLst/>
                <a:latin typeface="Arial" panose="020B0604020202020204" pitchFamily="34" charset="0"/>
                <a:ea typeface="Arial" panose="020B0604020202020204" pitchFamily="34" charset="0"/>
                <a:cs typeface="Arial" panose="020B0604020202020204" pitchFamily="34" charset="0"/>
              </a:rPr>
              <a:t>10,7 mld all’istruzione (circa la metà destinate alla riqualificazione degli edifici scolastici) </a:t>
            </a:r>
            <a:r>
              <a:rPr lang="it-IT" sz="2400" dirty="0">
                <a:effectLst/>
                <a:latin typeface="Arial" panose="020B0604020202020204" pitchFamily="34" charset="0"/>
                <a:ea typeface="Arial" panose="020B0604020202020204" pitchFamily="34" charset="0"/>
                <a:cs typeface="Arial" panose="020B0604020202020204" pitchFamily="34" charset="0"/>
                <a:sym typeface="Wingdings" panose="05000000000000000000" pitchFamily="2" charset="2"/>
              </a:rPr>
              <a:t> </a:t>
            </a:r>
            <a:r>
              <a:rPr lang="it-IT" sz="2400" dirty="0">
                <a:effectLst/>
                <a:latin typeface="Arial" panose="020B0604020202020204" pitchFamily="34" charset="0"/>
                <a:ea typeface="Arial" panose="020B0604020202020204" pitchFamily="34" charset="0"/>
                <a:cs typeface="Arial" panose="020B0604020202020204" pitchFamily="34" charset="0"/>
              </a:rPr>
              <a:t>sostanziale assenza di correlazione tra livelli di spesa </a:t>
            </a:r>
            <a:r>
              <a:rPr lang="it-IT" sz="2400" dirty="0">
                <a:latin typeface="Arial" panose="020B0604020202020204" pitchFamily="34" charset="0"/>
                <a:ea typeface="Arial" panose="020B0604020202020204" pitchFamily="34" charset="0"/>
                <a:cs typeface="Arial" panose="020B0604020202020204" pitchFamily="34" charset="0"/>
              </a:rPr>
              <a:t>e </a:t>
            </a:r>
            <a:r>
              <a:rPr lang="it-IT" sz="2400" dirty="0">
                <a:effectLst/>
                <a:latin typeface="Arial" panose="020B0604020202020204" pitchFamily="34" charset="0"/>
                <a:ea typeface="Arial" panose="020B0604020202020204" pitchFamily="34" charset="0"/>
                <a:cs typeface="Arial" panose="020B0604020202020204" pitchFamily="34" charset="0"/>
              </a:rPr>
              <a:t>indicatori di fabbisogno:</a:t>
            </a:r>
            <a:r>
              <a:rPr lang="it-IT" sz="2400" dirty="0">
                <a:latin typeface="Arial" panose="020B0604020202020204" pitchFamily="34" charset="0"/>
                <a:ea typeface="Arial" panose="020B0604020202020204" pitchFamily="34" charset="0"/>
                <a:cs typeface="Arial" panose="020B0604020202020204" pitchFamily="34" charset="0"/>
                <a:sym typeface="Wingdings" panose="05000000000000000000" pitchFamily="2" charset="2"/>
              </a:rPr>
              <a:t> </a:t>
            </a:r>
            <a:r>
              <a:rPr lang="it-IT" sz="2400" dirty="0">
                <a:effectLst/>
                <a:latin typeface="Arial" panose="020B0604020202020204" pitchFamily="34" charset="0"/>
                <a:ea typeface="Arial" panose="020B0604020202020204" pitchFamily="34" charset="0"/>
                <a:cs typeface="Arial" panose="020B0604020202020204" pitchFamily="34" charset="0"/>
              </a:rPr>
              <a:t>i territori non sono stati beneficiari di risorse proporzionali ai rispettivi fabbisogni di investimento. </a:t>
            </a:r>
            <a:br>
              <a:rPr lang="it-IT" sz="2400" dirty="0">
                <a:effectLst/>
                <a:latin typeface="Arial" panose="020B0604020202020204" pitchFamily="34" charset="0"/>
                <a:ea typeface="Arial" panose="020B0604020202020204" pitchFamily="34" charset="0"/>
                <a:cs typeface="Arial" panose="020B0604020202020204" pitchFamily="34" charset="0"/>
              </a:rPr>
            </a:br>
            <a:r>
              <a:rPr lang="it-IT" sz="2400" dirty="0">
                <a:effectLst/>
                <a:latin typeface="Arial" panose="020B0604020202020204" pitchFamily="34" charset="0"/>
                <a:ea typeface="Arial" panose="020B0604020202020204" pitchFamily="34" charset="0"/>
                <a:cs typeface="Arial" panose="020B0604020202020204" pitchFamily="34" charset="0"/>
              </a:rPr>
              <a:t>La relazione tra spesa e fabbisogni non segue alcun </a:t>
            </a:r>
            <a:r>
              <a:rPr lang="it-IT" sz="2400" i="1" dirty="0">
                <a:effectLst/>
                <a:latin typeface="Arial" panose="020B0604020202020204" pitchFamily="34" charset="0"/>
                <a:ea typeface="Arial" panose="020B0604020202020204" pitchFamily="34" charset="0"/>
                <a:cs typeface="Arial" panose="020B0604020202020204" pitchFamily="34" charset="0"/>
              </a:rPr>
              <a:t>pattern</a:t>
            </a:r>
            <a:r>
              <a:rPr lang="it-IT" sz="2400" dirty="0">
                <a:effectLst/>
                <a:latin typeface="Arial" panose="020B0604020202020204" pitchFamily="34" charset="0"/>
                <a:ea typeface="Arial" panose="020B0604020202020204" pitchFamily="34" charset="0"/>
                <a:cs typeface="Arial" panose="020B0604020202020204" pitchFamily="34" charset="0"/>
              </a:rPr>
              <a:t>: a parità di risorse corrispondono livelli di fabbisogno fortemente eterogenei; in corrispondenza del medesimo indicatore di fabbisogno si osservano livelli di spesa estremamente differenziati</a:t>
            </a:r>
            <a:br>
              <a:rPr lang="it-IT" sz="2400" dirty="0">
                <a:effectLst/>
                <a:latin typeface="Arial" panose="020B0604020202020204" pitchFamily="34" charset="0"/>
                <a:ea typeface="Arial" panose="020B0604020202020204" pitchFamily="34" charset="0"/>
                <a:cs typeface="Arial" panose="020B0604020202020204" pitchFamily="34" charset="0"/>
              </a:rPr>
            </a:br>
            <a:r>
              <a:rPr lang="it-IT" sz="2400" dirty="0">
                <a:effectLst/>
                <a:latin typeface="Arial" panose="020B0604020202020204" pitchFamily="34" charset="0"/>
                <a:ea typeface="Arial" panose="020B0604020202020204" pitchFamily="34" charset="0"/>
                <a:cs typeface="Arial" panose="020B0604020202020204" pitchFamily="34" charset="0"/>
              </a:rPr>
              <a:t>L’assegnazione delle risorse a favore di ciascuna regione non si è basata su una preventiva e puntuale mappatura territoriale dei fabbisogni di investimento. </a:t>
            </a:r>
            <a:br>
              <a:rPr lang="it-IT" sz="2400" dirty="0">
                <a:effectLst/>
                <a:latin typeface="Arial" panose="020B0604020202020204" pitchFamily="34" charset="0"/>
                <a:ea typeface="Arial" panose="020B0604020202020204" pitchFamily="34" charset="0"/>
                <a:cs typeface="Arial" panose="020B0604020202020204" pitchFamily="34" charset="0"/>
              </a:rPr>
            </a:br>
            <a:r>
              <a:rPr lang="it-IT" sz="2400" dirty="0">
                <a:effectLst/>
                <a:latin typeface="Arial" panose="020B0604020202020204" pitchFamily="34" charset="0"/>
                <a:ea typeface="Arial" panose="020B0604020202020204" pitchFamily="34" charset="0"/>
                <a:cs typeface="Arial" panose="020B0604020202020204" pitchFamily="34" charset="0"/>
              </a:rPr>
              <a:t>Il caso delle mense:</a:t>
            </a:r>
            <a:br>
              <a:rPr lang="it-IT" sz="1800" dirty="0">
                <a:solidFill>
                  <a:srgbClr val="173863"/>
                </a:solidFill>
                <a:latin typeface="Arial" panose="020B0604020202020204" pitchFamily="34" charset="0"/>
                <a:ea typeface="Arial" panose="020B0604020202020204" pitchFamily="34" charset="0"/>
                <a:cs typeface="Arial" panose="020B0604020202020204" pitchFamily="34" charset="0"/>
              </a:rPr>
            </a:br>
            <a:br>
              <a:rPr lang="it-IT" sz="1800" dirty="0">
                <a:solidFill>
                  <a:srgbClr val="173863"/>
                </a:solidFill>
                <a:effectLst/>
                <a:latin typeface="Arial" panose="020B0604020202020204" pitchFamily="34" charset="0"/>
                <a:ea typeface="Arial" panose="020B0604020202020204" pitchFamily="34" charset="0"/>
                <a:cs typeface="Arial" panose="020B0604020202020204" pitchFamily="34" charset="0"/>
              </a:rPr>
            </a:br>
            <a:endParaRPr lang="it-IT" sz="1800" dirty="0"/>
          </a:p>
        </p:txBody>
      </p:sp>
    </p:spTree>
    <p:extLst>
      <p:ext uri="{BB962C8B-B14F-4D97-AF65-F5344CB8AC3E}">
        <p14:creationId xmlns:p14="http://schemas.microsoft.com/office/powerpoint/2010/main" val="4087108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A953C16-4DF0-90D3-BABA-BDF17EB33DFE}"/>
              </a:ext>
            </a:extLst>
          </p:cNvPr>
          <p:cNvPicPr>
            <a:picLocks noChangeAspect="1"/>
          </p:cNvPicPr>
          <p:nvPr/>
        </p:nvPicPr>
        <p:blipFill>
          <a:blip r:embed="rId2"/>
          <a:stretch>
            <a:fillRect/>
          </a:stretch>
        </p:blipFill>
        <p:spPr>
          <a:xfrm>
            <a:off x="571500" y="180083"/>
            <a:ext cx="10984171" cy="6459707"/>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put penna 1">
                <a:extLst>
                  <a:ext uri="{FF2B5EF4-FFF2-40B4-BE49-F238E27FC236}">
                    <a16:creationId xmlns:a16="http://schemas.microsoft.com/office/drawing/2014/main" id="{D8547C42-7D0B-310F-564B-5F6877E4EABD}"/>
                  </a:ext>
                </a:extLst>
              </p14:cNvPr>
              <p14:cNvContentPartPr/>
              <p14:nvPr/>
            </p14:nvContentPartPr>
            <p14:xfrm>
              <a:off x="4997896" y="5838562"/>
              <a:ext cx="2624040" cy="105120"/>
            </p14:xfrm>
          </p:contentPart>
        </mc:Choice>
        <mc:Fallback xmlns="">
          <p:pic>
            <p:nvPicPr>
              <p:cNvPr id="2" name="Input penna 1">
                <a:extLst>
                  <a:ext uri="{FF2B5EF4-FFF2-40B4-BE49-F238E27FC236}">
                    <a16:creationId xmlns:a16="http://schemas.microsoft.com/office/drawing/2014/main" id="{D8547C42-7D0B-310F-564B-5F6877E4EABD}"/>
                  </a:ext>
                </a:extLst>
              </p:cNvPr>
              <p:cNvPicPr/>
              <p:nvPr/>
            </p:nvPicPr>
            <p:blipFill>
              <a:blip r:embed="rId4"/>
              <a:stretch>
                <a:fillRect/>
              </a:stretch>
            </p:blipFill>
            <p:spPr>
              <a:xfrm>
                <a:off x="4944256" y="5730922"/>
                <a:ext cx="2731680" cy="320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put penna 3">
                <a:extLst>
                  <a:ext uri="{FF2B5EF4-FFF2-40B4-BE49-F238E27FC236}">
                    <a16:creationId xmlns:a16="http://schemas.microsoft.com/office/drawing/2014/main" id="{F3F3C944-790C-E990-5791-4D0EAD8FC120}"/>
                  </a:ext>
                </a:extLst>
              </p14:cNvPr>
              <p14:cNvContentPartPr/>
              <p14:nvPr/>
            </p14:nvContentPartPr>
            <p14:xfrm>
              <a:off x="695536" y="1485802"/>
              <a:ext cx="227520" cy="2770920"/>
            </p14:xfrm>
          </p:contentPart>
        </mc:Choice>
        <mc:Fallback xmlns="">
          <p:pic>
            <p:nvPicPr>
              <p:cNvPr id="4" name="Input penna 3">
                <a:extLst>
                  <a:ext uri="{FF2B5EF4-FFF2-40B4-BE49-F238E27FC236}">
                    <a16:creationId xmlns:a16="http://schemas.microsoft.com/office/drawing/2014/main" id="{F3F3C944-790C-E990-5791-4D0EAD8FC120}"/>
                  </a:ext>
                </a:extLst>
              </p:cNvPr>
              <p:cNvPicPr/>
              <p:nvPr/>
            </p:nvPicPr>
            <p:blipFill>
              <a:blip r:embed="rId6"/>
              <a:stretch>
                <a:fillRect/>
              </a:stretch>
            </p:blipFill>
            <p:spPr>
              <a:xfrm>
                <a:off x="641536" y="1378162"/>
                <a:ext cx="335160" cy="2986560"/>
              </a:xfrm>
              <a:prstGeom prst="rect">
                <a:avLst/>
              </a:prstGeom>
            </p:spPr>
          </p:pic>
        </mc:Fallback>
      </mc:AlternateContent>
    </p:spTree>
    <p:extLst>
      <p:ext uri="{BB962C8B-B14F-4D97-AF65-F5344CB8AC3E}">
        <p14:creationId xmlns:p14="http://schemas.microsoft.com/office/powerpoint/2010/main" val="238043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AE9EF19F-0C7D-4633-9A38-02E0F04E4208}"/>
              </a:ext>
            </a:extLst>
          </p:cNvPr>
          <p:cNvSpPr txBox="1">
            <a:spLocks noChangeArrowheads="1"/>
          </p:cNvSpPr>
          <p:nvPr/>
        </p:nvSpPr>
        <p:spPr bwMode="auto">
          <a:xfrm>
            <a:off x="1423555" y="476672"/>
            <a:ext cx="10358541" cy="6186309"/>
          </a:xfrm>
          <a:prstGeom prst="rect">
            <a:avLst/>
          </a:prstGeom>
          <a:noFill/>
          <a:ln w="9525">
            <a:noFill/>
            <a:miter lim="800000"/>
            <a:headEnd/>
            <a:tailEnd/>
          </a:ln>
        </p:spPr>
        <p:txBody>
          <a:bodyPr wrap="square">
            <a:spAutoFit/>
          </a:bodyPr>
          <a:lstStyle/>
          <a:p>
            <a:r>
              <a:rPr lang="it-IT" sz="2400" b="1" dirty="0">
                <a:solidFill>
                  <a:srgbClr val="23293D"/>
                </a:solidFill>
                <a:latin typeface="Arial" panose="020B0604020202020204" pitchFamily="34" charset="0"/>
                <a:ea typeface="Arial Unicode MS" panose="020B0604020202020204" pitchFamily="34" charset="-128"/>
                <a:cs typeface="Arial" panose="020B0604020202020204" pitchFamily="34" charset="0"/>
              </a:rPr>
              <a:t>Una prima conclusione</a:t>
            </a:r>
          </a:p>
          <a:p>
            <a:endPar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Le risorse sono state allocate:</a:t>
            </a:r>
          </a:p>
          <a:p>
            <a:pPr marL="342900" indent="-342900">
              <a:buFontTx/>
              <a:buChar char="-"/>
            </a:pPr>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con criteri che non sempre hanno tenuto conto delle disparità territoriali</a:t>
            </a:r>
          </a:p>
          <a:p>
            <a:pPr marL="342900" indent="-342900">
              <a:buFontTx/>
              <a:buChar char="-"/>
            </a:pPr>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verso soggetti che sono stati in grado di presentare progetti. </a:t>
            </a:r>
          </a:p>
          <a:p>
            <a:pPr marL="342900" indent="-342900">
              <a:buFontTx/>
              <a:buChar char="-"/>
            </a:pPr>
            <a:endPar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Questo significa:</a:t>
            </a:r>
          </a:p>
          <a:p>
            <a:pPr marL="342900" indent="-342900">
              <a:buFontTx/>
              <a:buChar char="-"/>
            </a:pPr>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che occorrerà controllare che la «quota Sud» sia effettivamente raggiunta</a:t>
            </a:r>
          </a:p>
          <a:p>
            <a:pPr marL="342900" indent="-342900">
              <a:buFontTx/>
              <a:buChar char="-"/>
            </a:pPr>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ma che soprattutto andrà verificata, nel tempo, la qualità dei progetti</a:t>
            </a:r>
          </a:p>
          <a:p>
            <a:pPr marL="342900" indent="-342900">
              <a:buFontTx/>
              <a:buChar char="-"/>
            </a:pPr>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che potrebbero esistere disparità significative interne al Mezzogiorno, (così come al Centro-Nord, specie a danno delle parti più deboli del Centro Italia), ad esempio fra province</a:t>
            </a:r>
          </a:p>
          <a:p>
            <a:pPr marL="342900" indent="-342900">
              <a:buFontTx/>
              <a:buChar char="-"/>
            </a:pPr>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che le Amministrazioni più deboli del Sud, e maggiormente bisognose di investimenti, potrebbero ricevere risorse relativamente scarse</a:t>
            </a:r>
            <a:endParaRPr lang="it-IT"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pPr algn="just"/>
            <a:endParaRPr lang="it-IT"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pPr algn="just"/>
            <a:endParaRPr lang="it-IT"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mc:AlternateContent xmlns:mc="http://schemas.openxmlformats.org/markup-compatibility/2006" xmlns:p14="http://schemas.microsoft.com/office/powerpoint/2010/main">
        <mc:Choice Requires="p14">
          <p:contentPart p14:bwMode="auto" r:id="rId2">
            <p14:nvContentPartPr>
              <p14:cNvPr id="4" name="Input penna 3">
                <a:extLst>
                  <a:ext uri="{FF2B5EF4-FFF2-40B4-BE49-F238E27FC236}">
                    <a16:creationId xmlns:a16="http://schemas.microsoft.com/office/drawing/2014/main" id="{E669F50F-5636-831A-EC66-DC44844DDD8F}"/>
                  </a:ext>
                </a:extLst>
              </p14:cNvPr>
              <p14:cNvContentPartPr/>
              <p14:nvPr/>
            </p14:nvContentPartPr>
            <p14:xfrm>
              <a:off x="644056" y="-160118"/>
              <a:ext cx="4320" cy="4320"/>
            </p14:xfrm>
          </p:contentPart>
        </mc:Choice>
        <mc:Fallback xmlns="">
          <p:pic>
            <p:nvPicPr>
              <p:cNvPr id="4" name="Input penna 3">
                <a:extLst>
                  <a:ext uri="{FF2B5EF4-FFF2-40B4-BE49-F238E27FC236}">
                    <a16:creationId xmlns:a16="http://schemas.microsoft.com/office/drawing/2014/main" id="{E669F50F-5636-831A-EC66-DC44844DDD8F}"/>
                  </a:ext>
                </a:extLst>
              </p:cNvPr>
              <p:cNvPicPr/>
              <p:nvPr/>
            </p:nvPicPr>
            <p:blipFill>
              <a:blip r:embed="rId3"/>
              <a:stretch>
                <a:fillRect/>
              </a:stretch>
            </p:blipFill>
            <p:spPr>
              <a:xfrm>
                <a:off x="590416" y="-268118"/>
                <a:ext cx="111960" cy="219960"/>
              </a:xfrm>
              <a:prstGeom prst="rect">
                <a:avLst/>
              </a:prstGeom>
            </p:spPr>
          </p:pic>
        </mc:Fallback>
      </mc:AlternateContent>
    </p:spTree>
    <p:extLst>
      <p:ext uri="{BB962C8B-B14F-4D97-AF65-F5344CB8AC3E}">
        <p14:creationId xmlns:p14="http://schemas.microsoft.com/office/powerpoint/2010/main" val="1734619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AE9EF19F-0C7D-4633-9A38-02E0F04E4208}"/>
              </a:ext>
            </a:extLst>
          </p:cNvPr>
          <p:cNvSpPr txBox="1">
            <a:spLocks noChangeArrowheads="1"/>
          </p:cNvSpPr>
          <p:nvPr/>
        </p:nvSpPr>
        <p:spPr bwMode="auto">
          <a:xfrm>
            <a:off x="1524000" y="622715"/>
            <a:ext cx="9797935" cy="3046988"/>
          </a:xfrm>
          <a:prstGeom prst="rect">
            <a:avLst/>
          </a:prstGeom>
          <a:noFill/>
          <a:ln w="9525">
            <a:noFill/>
            <a:miter lim="800000"/>
            <a:headEnd/>
            <a:tailEnd/>
          </a:ln>
        </p:spPr>
        <p:txBody>
          <a:bodyPr wrap="square">
            <a:spAutoFit/>
          </a:bodyPr>
          <a:lstStyle/>
          <a:p>
            <a:r>
              <a:rPr lang="it-IT" sz="2400" b="1" dirty="0">
                <a:solidFill>
                  <a:srgbClr val="23293D"/>
                </a:solidFill>
                <a:latin typeface="Arial" panose="020B0604020202020204" pitchFamily="34" charset="0"/>
                <a:ea typeface="Arial Unicode MS" panose="020B0604020202020204" pitchFamily="34" charset="-128"/>
                <a:cs typeface="Arial" panose="020B0604020202020204" pitchFamily="34" charset="0"/>
              </a:rPr>
              <a:t>3. L’avanzamento del Piano</a:t>
            </a:r>
          </a:p>
          <a:p>
            <a:endParaRPr lang="it-IT" sz="2400" b="1"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r>
              <a:rPr lang="it-IT" sz="2400" dirty="0">
                <a:latin typeface="Arial" panose="020B0604020202020204" pitchFamily="34" charset="0"/>
                <a:ea typeface="Calibri" panose="020F0502020204030204" pitchFamily="34" charset="0"/>
                <a:cs typeface="Arial" panose="020B0604020202020204" pitchFamily="34" charset="0"/>
              </a:rPr>
              <a:t>Carenze informative molto sensibili</a:t>
            </a:r>
          </a:p>
          <a:p>
            <a:r>
              <a:rPr lang="it-IT" sz="2400" dirty="0">
                <a:latin typeface="Arial" panose="020B0604020202020204" pitchFamily="34" charset="0"/>
                <a:ea typeface="Calibri" panose="020F0502020204030204" pitchFamily="34" charset="0"/>
                <a:cs typeface="Arial" panose="020B0604020202020204" pitchFamily="34" charset="0"/>
              </a:rPr>
              <a:t>Avanzamento «contrattuale» con qualche ritardo ma discretamente nel panorama europeo</a:t>
            </a:r>
          </a:p>
          <a:p>
            <a:r>
              <a:rPr lang="it-IT" sz="2400" dirty="0">
                <a:effectLst/>
                <a:latin typeface="Arial" panose="020B0604020202020204" pitchFamily="34" charset="0"/>
                <a:ea typeface="Calibri" panose="020F0502020204030204" pitchFamily="34" charset="0"/>
                <a:cs typeface="Arial" panose="020B0604020202020204" pitchFamily="34" charset="0"/>
              </a:rPr>
              <a:t>Spesa molto più lenta delle previsioni</a:t>
            </a:r>
          </a:p>
          <a:p>
            <a:r>
              <a:rPr lang="it-IT" sz="2400" dirty="0">
                <a:latin typeface="Arial" panose="020B0604020202020204" pitchFamily="34" charset="0"/>
                <a:ea typeface="Calibri" panose="020F0502020204030204" pitchFamily="34" charset="0"/>
                <a:cs typeface="Arial" panose="020B0604020202020204" pitchFamily="34" charset="0"/>
              </a:rPr>
              <a:t>Avanzamento degli investimenti difficile da stabilire: forte aumento delle gare: ma, quanto sufficiente?</a:t>
            </a:r>
            <a:endParaRPr lang="it-IT"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spTree>
    <p:extLst>
      <p:ext uri="{BB962C8B-B14F-4D97-AF65-F5344CB8AC3E}">
        <p14:creationId xmlns:p14="http://schemas.microsoft.com/office/powerpoint/2010/main" val="2892205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7296F2-C1FC-2E7B-FF76-BC283DE98611}"/>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10D8A446-8BDC-A60B-DEE1-FA166C2E0DDE}"/>
              </a:ext>
            </a:extLst>
          </p:cNvPr>
          <p:cNvPicPr>
            <a:picLocks noChangeAspect="1"/>
          </p:cNvPicPr>
          <p:nvPr/>
        </p:nvPicPr>
        <p:blipFill>
          <a:blip r:embed="rId2"/>
          <a:stretch>
            <a:fillRect/>
          </a:stretch>
        </p:blipFill>
        <p:spPr>
          <a:xfrm>
            <a:off x="0" y="1713"/>
            <a:ext cx="12192000" cy="6854573"/>
          </a:xfrm>
          <a:prstGeom prst="rect">
            <a:avLst/>
          </a:prstGeom>
        </p:spPr>
      </p:pic>
    </p:spTree>
    <p:extLst>
      <p:ext uri="{BB962C8B-B14F-4D97-AF65-F5344CB8AC3E}">
        <p14:creationId xmlns:p14="http://schemas.microsoft.com/office/powerpoint/2010/main" val="359295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AE9EF19F-0C7D-4633-9A38-02E0F04E4208}"/>
              </a:ext>
            </a:extLst>
          </p:cNvPr>
          <p:cNvSpPr txBox="1">
            <a:spLocks noChangeArrowheads="1"/>
          </p:cNvSpPr>
          <p:nvPr/>
        </p:nvSpPr>
        <p:spPr bwMode="auto">
          <a:xfrm>
            <a:off x="1524000" y="622715"/>
            <a:ext cx="9797935" cy="4893647"/>
          </a:xfrm>
          <a:prstGeom prst="rect">
            <a:avLst/>
          </a:prstGeom>
          <a:noFill/>
          <a:ln w="9525">
            <a:noFill/>
            <a:miter lim="800000"/>
            <a:headEnd/>
            <a:tailEnd/>
          </a:ln>
        </p:spPr>
        <p:txBody>
          <a:bodyPr wrap="square">
            <a:spAutoFit/>
          </a:bodyPr>
          <a:lstStyle/>
          <a:p>
            <a:r>
              <a:rPr lang="it-IT" sz="2400" b="1" dirty="0">
                <a:solidFill>
                  <a:srgbClr val="23293D"/>
                </a:solidFill>
                <a:latin typeface="Arial" panose="020B0604020202020204" pitchFamily="34" charset="0"/>
                <a:ea typeface="Arial Unicode MS" panose="020B0604020202020204" pitchFamily="34" charset="-128"/>
                <a:cs typeface="Arial" panose="020B0604020202020204" pitchFamily="34" charset="0"/>
              </a:rPr>
              <a:t>Tesi di fondo</a:t>
            </a:r>
          </a:p>
          <a:p>
            <a:endParaRPr lang="it-IT" sz="2400" b="1"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pPr algn="just"/>
            <a:r>
              <a:rPr lang="it-IT" sz="2400" dirty="0">
                <a:effectLst/>
                <a:latin typeface="Arial" panose="020B0604020202020204" pitchFamily="34" charset="0"/>
                <a:ea typeface="Calibri" panose="020F0502020204030204" pitchFamily="34" charset="0"/>
                <a:cs typeface="Arial" panose="020B0604020202020204" pitchFamily="34" charset="0"/>
              </a:rPr>
              <a:t>La sfida del PNRR vale quella dell’euro; non abbiamo un Ciampi, ma bisognerà farcela lo stesso. </a:t>
            </a:r>
          </a:p>
          <a:p>
            <a:pPr algn="just"/>
            <a:r>
              <a:rPr lang="it-IT" sz="2400" dirty="0">
                <a:effectLst/>
                <a:latin typeface="Arial" panose="020B0604020202020204" pitchFamily="34" charset="0"/>
                <a:ea typeface="Calibri" panose="020F0502020204030204" pitchFamily="34" charset="0"/>
                <a:cs typeface="Arial" panose="020B0604020202020204" pitchFamily="34" charset="0"/>
              </a:rPr>
              <a:t>Con tutti i suoi difetti, il PNRR è la sfida che l’Italia deve raccogliere per tornare ad essere un paese grande e serio. Un viaggio nell’inferno dell’attuazione per tornare a “riveder le stelle” di un capitale pubblico finalmente ammodernato, di transizioni verdi e digitali avviate, di disuguaglianze di genere, generazionali e territoriali un po’ ridotte. </a:t>
            </a:r>
          </a:p>
          <a:p>
            <a:pPr algn="just"/>
            <a:r>
              <a:rPr lang="it-IT" sz="2400" dirty="0">
                <a:effectLst/>
                <a:latin typeface="Arial" panose="020B0604020202020204" pitchFamily="34" charset="0"/>
                <a:ea typeface="Calibri" panose="020F0502020204030204" pitchFamily="34" charset="0"/>
                <a:cs typeface="Arial" panose="020B0604020202020204" pitchFamily="34" charset="0"/>
              </a:rPr>
              <a:t>Il PNRR non riuscirà a rilanciare l’Italia: ma rappresenta una tappa fondamentale dell’uscita (non garantita!) dal lungo tunnel del presentismo e dell’austerità, per tornare a ragionare di investimenti e di futuro.</a:t>
            </a:r>
          </a:p>
        </p:txBody>
      </p:sp>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spTree>
    <p:extLst>
      <p:ext uri="{BB962C8B-B14F-4D97-AF65-F5344CB8AC3E}">
        <p14:creationId xmlns:p14="http://schemas.microsoft.com/office/powerpoint/2010/main" val="3644478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11334A-F9D8-288C-C89F-F2BDCF9E55F4}"/>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B261E095-4119-EAB0-A11F-0B55A98D3341}"/>
              </a:ext>
            </a:extLst>
          </p:cNvPr>
          <p:cNvPicPr>
            <a:picLocks noChangeAspect="1"/>
          </p:cNvPicPr>
          <p:nvPr/>
        </p:nvPicPr>
        <p:blipFill>
          <a:blip r:embed="rId2"/>
          <a:stretch>
            <a:fillRect/>
          </a:stretch>
        </p:blipFill>
        <p:spPr>
          <a:xfrm>
            <a:off x="0" y="1713"/>
            <a:ext cx="12192000" cy="6854573"/>
          </a:xfrm>
          <a:prstGeom prst="rect">
            <a:avLst/>
          </a:prstGeom>
        </p:spPr>
      </p:pic>
    </p:spTree>
    <p:extLst>
      <p:ext uri="{BB962C8B-B14F-4D97-AF65-F5344CB8AC3E}">
        <p14:creationId xmlns:p14="http://schemas.microsoft.com/office/powerpoint/2010/main" val="2513145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523BEF-A30F-D639-9DF0-D0F8B6C16108}"/>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B49ABA03-4569-20F8-2C59-27F431CAC2FC}"/>
              </a:ext>
            </a:extLst>
          </p:cNvPr>
          <p:cNvPicPr>
            <a:picLocks noChangeAspect="1"/>
          </p:cNvPicPr>
          <p:nvPr/>
        </p:nvPicPr>
        <p:blipFill>
          <a:blip r:embed="rId2"/>
          <a:stretch>
            <a:fillRect/>
          </a:stretch>
        </p:blipFill>
        <p:spPr>
          <a:xfrm>
            <a:off x="0" y="1713"/>
            <a:ext cx="12192000" cy="6854573"/>
          </a:xfrm>
          <a:prstGeom prst="rect">
            <a:avLst/>
          </a:prstGeom>
        </p:spPr>
      </p:pic>
    </p:spTree>
    <p:extLst>
      <p:ext uri="{BB962C8B-B14F-4D97-AF65-F5344CB8AC3E}">
        <p14:creationId xmlns:p14="http://schemas.microsoft.com/office/powerpoint/2010/main" val="17229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AE9EF19F-0C7D-4633-9A38-02E0F04E4208}"/>
              </a:ext>
            </a:extLst>
          </p:cNvPr>
          <p:cNvSpPr txBox="1">
            <a:spLocks noChangeArrowheads="1"/>
          </p:cNvSpPr>
          <p:nvPr/>
        </p:nvSpPr>
        <p:spPr bwMode="auto">
          <a:xfrm>
            <a:off x="462455" y="310416"/>
            <a:ext cx="10899227" cy="4893647"/>
          </a:xfrm>
          <a:prstGeom prst="rect">
            <a:avLst/>
          </a:prstGeom>
          <a:noFill/>
          <a:ln w="9525">
            <a:noFill/>
            <a:miter lim="800000"/>
            <a:headEnd/>
            <a:tailEnd/>
          </a:ln>
        </p:spPr>
        <p:txBody>
          <a:bodyPr wrap="square">
            <a:spAutoFit/>
          </a:bodyPr>
          <a:lstStyle/>
          <a:p>
            <a:r>
              <a:rPr lang="it-IT" sz="2400" b="1" dirty="0">
                <a:solidFill>
                  <a:srgbClr val="23293D"/>
                </a:solidFill>
                <a:latin typeface="Arial" panose="020B0604020202020204" pitchFamily="34" charset="0"/>
                <a:ea typeface="Arial Unicode MS" panose="020B0604020202020204" pitchFamily="34" charset="-128"/>
                <a:cs typeface="Arial" panose="020B0604020202020204" pitchFamily="34" charset="0"/>
              </a:rPr>
              <a:t>Che sta succedendo agli investimenti? </a:t>
            </a:r>
          </a:p>
          <a:p>
            <a:endPar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Non lo sappiamo ancora con precisione. </a:t>
            </a:r>
          </a:p>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Ma sappiamo:</a:t>
            </a:r>
          </a:p>
          <a:p>
            <a:pPr marL="342900" indent="-342900">
              <a:buFontTx/>
              <a:buChar char="-"/>
            </a:pPr>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che la spesa del PNRR si è finora rivelata molto più lenta di quanto programmato dal governo Draghi</a:t>
            </a:r>
          </a:p>
          <a:p>
            <a:pPr marL="342900" indent="-342900">
              <a:buFontTx/>
              <a:buChar char="-"/>
            </a:pPr>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anche perché i prezzi delle costruzioni sono schizzati in alto (il governo Draghi ha stanziato fondi di bilancio per i sovra-costi delle opere)</a:t>
            </a:r>
          </a:p>
          <a:p>
            <a:pPr marL="342900" indent="-342900">
              <a:buFontTx/>
              <a:buChar char="-"/>
            </a:pPr>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che gli appalti (prodromici alla spesa) sono molto cresciuti nel 2022-23, specie dei Comuni e dei grandi attuatori pubblici (RFI) ma non sappiamo se questa forte accelerazione sarà sufficiente</a:t>
            </a:r>
          </a:p>
          <a:p>
            <a:pPr marL="342900" indent="-342900">
              <a:buFontTx/>
              <a:buChar char="-"/>
            </a:pPr>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che non sembrano emergere disparità territoriali forti nella velocità di realizzazione degli investimenti</a:t>
            </a:r>
          </a:p>
        </p:txBody>
      </p:sp>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spTree>
    <p:extLst>
      <p:ext uri="{BB962C8B-B14F-4D97-AF65-F5344CB8AC3E}">
        <p14:creationId xmlns:p14="http://schemas.microsoft.com/office/powerpoint/2010/main" val="4218321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AE9EF19F-0C7D-4633-9A38-02E0F04E4208}"/>
              </a:ext>
            </a:extLst>
          </p:cNvPr>
          <p:cNvSpPr txBox="1">
            <a:spLocks noChangeArrowheads="1"/>
          </p:cNvSpPr>
          <p:nvPr/>
        </p:nvSpPr>
        <p:spPr bwMode="auto">
          <a:xfrm>
            <a:off x="462455" y="310416"/>
            <a:ext cx="10899227" cy="4154984"/>
          </a:xfrm>
          <a:prstGeom prst="rect">
            <a:avLst/>
          </a:prstGeom>
          <a:noFill/>
          <a:ln w="9525">
            <a:noFill/>
            <a:miter lim="800000"/>
            <a:headEnd/>
            <a:tailEnd/>
          </a:ln>
        </p:spPr>
        <p:txBody>
          <a:bodyPr wrap="square">
            <a:spAutoFit/>
          </a:bodyPr>
          <a:lstStyle/>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Per i comuni sappiamo:</a:t>
            </a:r>
          </a:p>
          <a:p>
            <a:endPar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pPr marL="342900" indent="-342900">
              <a:buFontTx/>
              <a:buChar char="-"/>
            </a:pPr>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che i Comuni del Sud hanno attivamente partecipato ai bandi </a:t>
            </a:r>
          </a:p>
          <a:p>
            <a:pPr marL="342900" indent="-342900">
              <a:buFontTx/>
              <a:buChar char="-"/>
            </a:pPr>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che circa i 2/3 delle risorse assegnate ai Comuni sono state già messe in gara (fonte: Anci)</a:t>
            </a:r>
          </a:p>
          <a:p>
            <a:pPr marL="342900" indent="-342900">
              <a:buFontTx/>
              <a:buChar char="-"/>
            </a:pPr>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nei primi tre mesi del 2023 forte incremento (21%) pagamenti dei Comuni per investimenti (fonte: ANCE)</a:t>
            </a:r>
          </a:p>
          <a:p>
            <a:pPr marL="342900" indent="-342900">
              <a:buFontTx/>
              <a:buChar char="-"/>
            </a:pPr>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che le procedure per i lavori pubblici dei Comuni del Sud sono normalmente molto più lente di quelle del Centro-Nord</a:t>
            </a:r>
          </a:p>
          <a:p>
            <a:pPr marL="342900" indent="-342900">
              <a:buFontTx/>
              <a:buChar char="-"/>
            </a:pPr>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che ci sono grandissime diversità di situazioni all’interno dei Comuni e dei Comuni del Sud in particolare</a:t>
            </a:r>
          </a:p>
        </p:txBody>
      </p:sp>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spTree>
    <p:extLst>
      <p:ext uri="{BB962C8B-B14F-4D97-AF65-F5344CB8AC3E}">
        <p14:creationId xmlns:p14="http://schemas.microsoft.com/office/powerpoint/2010/main" val="2364035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7296F2-C1FC-2E7B-FF76-BC283DE98611}"/>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6D4C5A2F-2669-17D4-AA82-FF6C17B77101}"/>
              </a:ext>
            </a:extLst>
          </p:cNvPr>
          <p:cNvPicPr>
            <a:picLocks noChangeAspect="1"/>
          </p:cNvPicPr>
          <p:nvPr/>
        </p:nvPicPr>
        <p:blipFill>
          <a:blip r:embed="rId2"/>
          <a:stretch>
            <a:fillRect/>
          </a:stretch>
        </p:blipFill>
        <p:spPr>
          <a:xfrm>
            <a:off x="0" y="1713"/>
            <a:ext cx="12192000" cy="6854573"/>
          </a:xfrm>
          <a:prstGeom prst="rect">
            <a:avLst/>
          </a:prstGeom>
        </p:spPr>
      </p:pic>
    </p:spTree>
    <p:extLst>
      <p:ext uri="{BB962C8B-B14F-4D97-AF65-F5344CB8AC3E}">
        <p14:creationId xmlns:p14="http://schemas.microsoft.com/office/powerpoint/2010/main" val="21967551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pic>
        <p:nvPicPr>
          <p:cNvPr id="3" name="Immagine 2">
            <a:extLst>
              <a:ext uri="{FF2B5EF4-FFF2-40B4-BE49-F238E27FC236}">
                <a16:creationId xmlns:a16="http://schemas.microsoft.com/office/drawing/2014/main" id="{FD603E4C-4F03-0BC7-42BF-CC57AC6E00FA}"/>
              </a:ext>
            </a:extLst>
          </p:cNvPr>
          <p:cNvPicPr>
            <a:picLocks noChangeAspect="1"/>
          </p:cNvPicPr>
          <p:nvPr/>
        </p:nvPicPr>
        <p:blipFill>
          <a:blip r:embed="rId2"/>
          <a:stretch>
            <a:fillRect/>
          </a:stretch>
        </p:blipFill>
        <p:spPr>
          <a:xfrm>
            <a:off x="340659" y="636494"/>
            <a:ext cx="11510682" cy="5585012"/>
          </a:xfrm>
          <a:prstGeom prst="rect">
            <a:avLst/>
          </a:prstGeom>
        </p:spPr>
      </p:pic>
    </p:spTree>
    <p:extLst>
      <p:ext uri="{BB962C8B-B14F-4D97-AF65-F5344CB8AC3E}">
        <p14:creationId xmlns:p14="http://schemas.microsoft.com/office/powerpoint/2010/main" val="2516886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pic>
        <p:nvPicPr>
          <p:cNvPr id="3" name="Immagine 2">
            <a:extLst>
              <a:ext uri="{FF2B5EF4-FFF2-40B4-BE49-F238E27FC236}">
                <a16:creationId xmlns:a16="http://schemas.microsoft.com/office/drawing/2014/main" id="{026ED75C-9E8A-4C54-8B46-98EDDCC7CB3A}"/>
              </a:ext>
            </a:extLst>
          </p:cNvPr>
          <p:cNvPicPr>
            <a:picLocks noChangeAspect="1"/>
          </p:cNvPicPr>
          <p:nvPr/>
        </p:nvPicPr>
        <p:blipFill>
          <a:blip r:embed="rId2"/>
          <a:stretch>
            <a:fillRect/>
          </a:stretch>
        </p:blipFill>
        <p:spPr>
          <a:xfrm>
            <a:off x="194055" y="0"/>
            <a:ext cx="11803890" cy="6858000"/>
          </a:xfrm>
          <a:prstGeom prst="rect">
            <a:avLst/>
          </a:prstGeom>
        </p:spPr>
      </p:pic>
    </p:spTree>
    <p:extLst>
      <p:ext uri="{BB962C8B-B14F-4D97-AF65-F5344CB8AC3E}">
        <p14:creationId xmlns:p14="http://schemas.microsoft.com/office/powerpoint/2010/main" val="2216436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9F94372-4EA0-667F-80AF-D099C4A51FD5}"/>
              </a:ext>
            </a:extLst>
          </p:cNvPr>
          <p:cNvPicPr>
            <a:picLocks noChangeAspect="1"/>
          </p:cNvPicPr>
          <p:nvPr/>
        </p:nvPicPr>
        <p:blipFill>
          <a:blip r:embed="rId2"/>
          <a:stretch>
            <a:fillRect/>
          </a:stretch>
        </p:blipFill>
        <p:spPr>
          <a:xfrm>
            <a:off x="541792" y="451945"/>
            <a:ext cx="11255481" cy="6032938"/>
          </a:xfrm>
          <a:prstGeom prst="rect">
            <a:avLst/>
          </a:prstGeom>
        </p:spPr>
      </p:pic>
    </p:spTree>
    <p:extLst>
      <p:ext uri="{BB962C8B-B14F-4D97-AF65-F5344CB8AC3E}">
        <p14:creationId xmlns:p14="http://schemas.microsoft.com/office/powerpoint/2010/main" val="14407451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pic>
        <p:nvPicPr>
          <p:cNvPr id="3" name="Immagine 2">
            <a:extLst>
              <a:ext uri="{FF2B5EF4-FFF2-40B4-BE49-F238E27FC236}">
                <a16:creationId xmlns:a16="http://schemas.microsoft.com/office/drawing/2014/main" id="{A949EA1E-BE9C-10C6-0B6F-E5B99DE36B80}"/>
              </a:ext>
            </a:extLst>
          </p:cNvPr>
          <p:cNvPicPr>
            <a:picLocks noChangeAspect="1"/>
          </p:cNvPicPr>
          <p:nvPr/>
        </p:nvPicPr>
        <p:blipFill>
          <a:blip r:embed="rId2"/>
          <a:stretch>
            <a:fillRect/>
          </a:stretch>
        </p:blipFill>
        <p:spPr>
          <a:xfrm>
            <a:off x="1585936" y="0"/>
            <a:ext cx="9020128" cy="6858000"/>
          </a:xfrm>
          <a:prstGeom prst="rect">
            <a:avLst/>
          </a:prstGeom>
        </p:spPr>
      </p:pic>
    </p:spTree>
    <p:extLst>
      <p:ext uri="{BB962C8B-B14F-4D97-AF65-F5344CB8AC3E}">
        <p14:creationId xmlns:p14="http://schemas.microsoft.com/office/powerpoint/2010/main" val="3298306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C2A0FE-40BA-1592-B4B4-66E8494CCFE6}"/>
              </a:ext>
            </a:extLst>
          </p:cNvPr>
          <p:cNvSpPr>
            <a:spLocks noGrp="1"/>
          </p:cNvSpPr>
          <p:nvPr>
            <p:ph type="title"/>
          </p:nvPr>
        </p:nvSpPr>
        <p:spPr/>
        <p:txBody>
          <a:bodyPr>
            <a:normAutofit/>
          </a:bodyPr>
          <a:lstStyle/>
          <a:p>
            <a:r>
              <a:rPr lang="it-IT" sz="1800" b="1" i="0" u="none" strike="noStrike" baseline="0" dirty="0">
                <a:latin typeface="Calibri-Bold"/>
              </a:rPr>
              <a:t>Le gare PNRR/PNC bandite da comuni committenti (cumulata),</a:t>
            </a:r>
            <a:br>
              <a:rPr lang="it-IT" sz="1800" b="1" i="0" u="none" strike="noStrike" baseline="0" dirty="0">
                <a:latin typeface="Calibri-Bold"/>
              </a:rPr>
            </a:br>
            <a:r>
              <a:rPr lang="it-IT" sz="1800" b="1" i="0" u="none" strike="noStrike" baseline="0" dirty="0">
                <a:latin typeface="Calibri-Bold"/>
              </a:rPr>
              <a:t>gennaio 2023-15 giugno 2023</a:t>
            </a:r>
            <a:r>
              <a:rPr lang="it-IT" sz="1000" b="1" i="0" u="none" strike="noStrike" baseline="0" dirty="0">
                <a:latin typeface="Calibri-Bold"/>
              </a:rPr>
              <a:t> </a:t>
            </a:r>
            <a:r>
              <a:rPr lang="it-IT" sz="1800" b="0" i="0" u="none" strike="noStrike" baseline="0" dirty="0">
                <a:latin typeface="Calibri" panose="020F0502020204030204" pitchFamily="34" charset="0"/>
              </a:rPr>
              <a:t>Fonte: elaborazione IFEL-Fondazione ANCI su ANAC, 2023</a:t>
            </a:r>
            <a:endParaRPr lang="it-IT" sz="1000" dirty="0"/>
          </a:p>
        </p:txBody>
      </p:sp>
      <p:pic>
        <p:nvPicPr>
          <p:cNvPr id="4" name="Immagine 3">
            <a:extLst>
              <a:ext uri="{FF2B5EF4-FFF2-40B4-BE49-F238E27FC236}">
                <a16:creationId xmlns:a16="http://schemas.microsoft.com/office/drawing/2014/main" id="{856F7D60-384B-41EF-DDCE-1F17CFB97665}"/>
              </a:ext>
            </a:extLst>
          </p:cNvPr>
          <p:cNvPicPr>
            <a:picLocks noChangeAspect="1"/>
          </p:cNvPicPr>
          <p:nvPr/>
        </p:nvPicPr>
        <p:blipFill>
          <a:blip r:embed="rId2"/>
          <a:stretch>
            <a:fillRect/>
          </a:stretch>
        </p:blipFill>
        <p:spPr>
          <a:xfrm>
            <a:off x="2725270" y="1411941"/>
            <a:ext cx="6741459" cy="4034118"/>
          </a:xfrm>
          <a:prstGeom prst="rect">
            <a:avLst/>
          </a:prstGeom>
        </p:spPr>
      </p:pic>
    </p:spTree>
    <p:extLst>
      <p:ext uri="{BB962C8B-B14F-4D97-AF65-F5344CB8AC3E}">
        <p14:creationId xmlns:p14="http://schemas.microsoft.com/office/powerpoint/2010/main" val="2171785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AE9EF19F-0C7D-4633-9A38-02E0F04E4208}"/>
              </a:ext>
            </a:extLst>
          </p:cNvPr>
          <p:cNvSpPr txBox="1">
            <a:spLocks noChangeArrowheads="1"/>
          </p:cNvSpPr>
          <p:nvPr/>
        </p:nvSpPr>
        <p:spPr bwMode="auto">
          <a:xfrm>
            <a:off x="1524000" y="622715"/>
            <a:ext cx="9797935" cy="3416320"/>
          </a:xfrm>
          <a:prstGeom prst="rect">
            <a:avLst/>
          </a:prstGeom>
          <a:noFill/>
          <a:ln w="9525">
            <a:noFill/>
            <a:miter lim="800000"/>
            <a:headEnd/>
            <a:tailEnd/>
          </a:ln>
        </p:spPr>
        <p:txBody>
          <a:bodyPr wrap="square">
            <a:spAutoFit/>
          </a:bodyPr>
          <a:lstStyle/>
          <a:p>
            <a:r>
              <a:rPr lang="it-IT" sz="2400" b="1" dirty="0">
                <a:solidFill>
                  <a:srgbClr val="23293D"/>
                </a:solidFill>
                <a:latin typeface="Arial" panose="020B0604020202020204" pitchFamily="34" charset="0"/>
                <a:ea typeface="Arial Unicode MS" panose="020B0604020202020204" pitchFamily="34" charset="-128"/>
                <a:cs typeface="Arial" panose="020B0604020202020204" pitchFamily="34" charset="0"/>
              </a:rPr>
              <a:t>1. Come è nato il Piano</a:t>
            </a:r>
          </a:p>
          <a:p>
            <a:endParaRPr lang="it-IT" sz="2400" b="1"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r>
              <a:rPr lang="it-IT" sz="2400" dirty="0">
                <a:effectLst/>
                <a:latin typeface="Arial" panose="020B0604020202020204" pitchFamily="34" charset="0"/>
                <a:ea typeface="Calibri" panose="020F0502020204030204" pitchFamily="34" charset="0"/>
                <a:cs typeface="Arial" panose="020B0604020202020204" pitchFamily="34" charset="0"/>
              </a:rPr>
              <a:t>«L’Italia non è un paese per PNRR»: una sfida sul futuro in un paese che vive nel «presentismo»</a:t>
            </a:r>
          </a:p>
          <a:p>
            <a:r>
              <a:rPr lang="it-IT" sz="2400" dirty="0">
                <a:latin typeface="Arial" panose="020B0604020202020204" pitchFamily="34" charset="0"/>
                <a:ea typeface="Calibri" panose="020F0502020204030204" pitchFamily="34" charset="0"/>
                <a:cs typeface="Arial" panose="020B0604020202020204" pitchFamily="34" charset="0"/>
              </a:rPr>
              <a:t>Finalmente gli investimenti pubblici!</a:t>
            </a:r>
          </a:p>
          <a:p>
            <a:r>
              <a:rPr lang="it-IT" sz="2400" dirty="0">
                <a:latin typeface="Arial" panose="020B0604020202020204" pitchFamily="34" charset="0"/>
                <a:ea typeface="Calibri" panose="020F0502020204030204" pitchFamily="34" charset="0"/>
                <a:cs typeface="Arial" panose="020B0604020202020204" pitchFamily="34" charset="0"/>
              </a:rPr>
              <a:t>Un piano «troppo grande»?</a:t>
            </a:r>
          </a:p>
          <a:p>
            <a:r>
              <a:rPr lang="it-IT" sz="2400" dirty="0">
                <a:latin typeface="Arial" panose="020B0604020202020204" pitchFamily="34" charset="0"/>
                <a:ea typeface="Calibri" panose="020F0502020204030204" pitchFamily="34" charset="0"/>
                <a:cs typeface="Arial" panose="020B0604020202020204" pitchFamily="34" charset="0"/>
              </a:rPr>
              <a:t>Un piano di investimenti in un paese senza programmazioni</a:t>
            </a:r>
          </a:p>
          <a:p>
            <a:r>
              <a:rPr lang="it-IT" sz="2400" dirty="0">
                <a:effectLst/>
                <a:latin typeface="Arial" panose="020B0604020202020204" pitchFamily="34" charset="0"/>
                <a:ea typeface="Calibri" panose="020F0502020204030204" pitchFamily="34" charset="0"/>
                <a:cs typeface="Arial" panose="020B0604020202020204" pitchFamily="34" charset="0"/>
              </a:rPr>
              <a:t>Un Piano additivo: l’ambiguità dei «progetti nei cassetti»</a:t>
            </a:r>
          </a:p>
          <a:p>
            <a:r>
              <a:rPr lang="it-IT" sz="2400" dirty="0">
                <a:latin typeface="Arial" panose="020B0604020202020204" pitchFamily="34" charset="0"/>
                <a:ea typeface="Calibri" panose="020F0502020204030204" pitchFamily="34" charset="0"/>
                <a:cs typeface="Arial" panose="020B0604020202020204" pitchFamily="34" charset="0"/>
              </a:rPr>
              <a:t>La mancanza di dibattito pubblico e la delega politica ai «Migliori»</a:t>
            </a:r>
          </a:p>
        </p:txBody>
      </p:sp>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spTree>
    <p:extLst>
      <p:ext uri="{BB962C8B-B14F-4D97-AF65-F5344CB8AC3E}">
        <p14:creationId xmlns:p14="http://schemas.microsoft.com/office/powerpoint/2010/main" val="31201416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AE9EF19F-0C7D-4633-9A38-02E0F04E4208}"/>
              </a:ext>
            </a:extLst>
          </p:cNvPr>
          <p:cNvSpPr txBox="1">
            <a:spLocks noChangeArrowheads="1"/>
          </p:cNvSpPr>
          <p:nvPr/>
        </p:nvSpPr>
        <p:spPr bwMode="auto">
          <a:xfrm>
            <a:off x="1524000" y="622715"/>
            <a:ext cx="9797935" cy="6001643"/>
          </a:xfrm>
          <a:prstGeom prst="rect">
            <a:avLst/>
          </a:prstGeom>
          <a:noFill/>
          <a:ln w="9525">
            <a:noFill/>
            <a:miter lim="800000"/>
            <a:headEnd/>
            <a:tailEnd/>
          </a:ln>
        </p:spPr>
        <p:txBody>
          <a:bodyPr wrap="square">
            <a:spAutoFit/>
          </a:bodyPr>
          <a:lstStyle/>
          <a:p>
            <a:r>
              <a:rPr lang="it-IT" sz="2400" b="1" dirty="0">
                <a:solidFill>
                  <a:srgbClr val="23293D"/>
                </a:solidFill>
                <a:latin typeface="Arial" panose="020B0604020202020204" pitchFamily="34" charset="0"/>
                <a:ea typeface="Arial Unicode MS" panose="020B0604020202020204" pitchFamily="34" charset="-128"/>
                <a:cs typeface="Arial" panose="020B0604020202020204" pitchFamily="34" charset="0"/>
              </a:rPr>
              <a:t>4. Il governo Meloni e la revisione del Piano </a:t>
            </a:r>
          </a:p>
          <a:p>
            <a:endParaRPr lang="it-IT" sz="2400" b="1"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r>
              <a:rPr lang="it-IT" sz="2400" dirty="0">
                <a:effectLst/>
                <a:latin typeface="Arial" panose="020B0604020202020204" pitchFamily="34" charset="0"/>
                <a:ea typeface="Calibri" panose="020F0502020204030204" pitchFamily="34" charset="0"/>
                <a:cs typeface="Arial" panose="020B0604020202020204" pitchFamily="34" charset="0"/>
              </a:rPr>
              <a:t>La conquista del potere come filosofia di azione</a:t>
            </a:r>
          </a:p>
          <a:p>
            <a:r>
              <a:rPr lang="it-IT" sz="2400" dirty="0">
                <a:latin typeface="Arial" panose="020B0604020202020204" pitchFamily="34" charset="0"/>
                <a:ea typeface="Calibri" panose="020F0502020204030204" pitchFamily="34" charset="0"/>
                <a:cs typeface="Arial" panose="020B0604020202020204" pitchFamily="34" charset="0"/>
              </a:rPr>
              <a:t>Le ambiguità della centralizzazione</a:t>
            </a:r>
          </a:p>
          <a:p>
            <a:r>
              <a:rPr lang="it-IT" sz="2400" dirty="0">
                <a:effectLst/>
                <a:latin typeface="Arial" panose="020B0604020202020204" pitchFamily="34" charset="0"/>
                <a:ea typeface="Calibri" panose="020F0502020204030204" pitchFamily="34" charset="0"/>
                <a:cs typeface="Arial" panose="020B0604020202020204" pitchFamily="34" charset="0"/>
              </a:rPr>
              <a:t>Sgrammaticature istituzionali e inversione dei toni del dibattito pubblico</a:t>
            </a:r>
          </a:p>
          <a:p>
            <a:r>
              <a:rPr lang="it-IT" sz="2400" dirty="0">
                <a:effectLst/>
                <a:latin typeface="Arial" panose="020B0604020202020204" pitchFamily="34" charset="0"/>
                <a:ea typeface="Calibri" panose="020F0502020204030204" pitchFamily="34" charset="0"/>
                <a:cs typeface="Arial" panose="020B0604020202020204" pitchFamily="34" charset="0"/>
              </a:rPr>
              <a:t>Slittamenti (riforme e investimenti) e accorgimenti tecnici</a:t>
            </a:r>
          </a:p>
          <a:p>
            <a:r>
              <a:rPr lang="it-IT" sz="2400" dirty="0">
                <a:effectLst/>
                <a:latin typeface="Arial" panose="020B0604020202020204" pitchFamily="34" charset="0"/>
                <a:ea typeface="Calibri" panose="020F0502020204030204" pitchFamily="34" charset="0"/>
                <a:cs typeface="Arial" panose="020B0604020202020204" pitchFamily="34" charset="0"/>
              </a:rPr>
              <a:t>La grande scelta politica: più alle imprese, meno a investimenti e servizi pubblici: </a:t>
            </a:r>
            <a:r>
              <a:rPr lang="it-IT" sz="2400" dirty="0">
                <a:latin typeface="Arial" panose="020B0604020202020204" pitchFamily="34" charset="0"/>
                <a:ea typeface="Calibri" panose="020F0502020204030204" pitchFamily="34" charset="0"/>
                <a:cs typeface="Arial" panose="020B0604020202020204" pitchFamily="34" charset="0"/>
              </a:rPr>
              <a:t>Tanti soldi per le imprese (pubbliche e private), quasi tutti a pioggia, senza una politica industriale</a:t>
            </a:r>
          </a:p>
          <a:p>
            <a:r>
              <a:rPr lang="it-IT" sz="2400" dirty="0">
                <a:effectLst/>
                <a:latin typeface="Arial" panose="020B0604020202020204" pitchFamily="34" charset="0"/>
                <a:ea typeface="Calibri" panose="020F0502020204030204" pitchFamily="34" charset="0"/>
                <a:cs typeface="Arial" panose="020B0604020202020204" pitchFamily="34" charset="0"/>
              </a:rPr>
              <a:t>- La «preferenza per il privato»: università, servizi per l’impiego</a:t>
            </a:r>
          </a:p>
          <a:p>
            <a:r>
              <a:rPr lang="it-IT" sz="2400" dirty="0">
                <a:effectLst/>
                <a:latin typeface="Arial" panose="020B0604020202020204" pitchFamily="34" charset="0"/>
                <a:ea typeface="Calibri" panose="020F0502020204030204" pitchFamily="34" charset="0"/>
                <a:cs typeface="Arial" panose="020B0604020202020204" pitchFamily="34" charset="0"/>
              </a:rPr>
              <a:t>Sensibili tagli agli investimenti pubblici, specie dei Comuni (ma anche in sanità; e, simbolici, per verde e ciclovie)</a:t>
            </a:r>
          </a:p>
          <a:p>
            <a:r>
              <a:rPr lang="it-IT" sz="2400" dirty="0">
                <a:latin typeface="Arial" panose="020B0604020202020204" pitchFamily="34" charset="0"/>
                <a:ea typeface="Calibri" panose="020F0502020204030204" pitchFamily="34" charset="0"/>
                <a:cs typeface="Arial" panose="020B0604020202020204" pitchFamily="34" charset="0"/>
              </a:rPr>
              <a:t>Il disinteresse per gli impatti territoriali</a:t>
            </a:r>
          </a:p>
          <a:p>
            <a:r>
              <a:rPr lang="it-IT" sz="2400" dirty="0">
                <a:effectLst/>
                <a:latin typeface="Arial" panose="020B0604020202020204" pitchFamily="34" charset="0"/>
                <a:ea typeface="Calibri" panose="020F0502020204030204" pitchFamily="34" charset="0"/>
                <a:cs typeface="Arial" panose="020B0604020202020204" pitchFamily="34" charset="0"/>
              </a:rPr>
              <a:t>Rifinanziare i progetti esclusi? Quando? Con quali risorse? Con </a:t>
            </a:r>
            <a:r>
              <a:rPr lang="it-IT" sz="2400" dirty="0">
                <a:latin typeface="Arial" panose="020B0604020202020204" pitchFamily="34" charset="0"/>
                <a:ea typeface="Calibri" panose="020F0502020204030204" pitchFamily="34" charset="0"/>
                <a:cs typeface="Arial" panose="020B0604020202020204" pitchFamily="34" charset="0"/>
              </a:rPr>
              <a:t>quali impatti territoriali?</a:t>
            </a:r>
            <a:endParaRPr lang="it-IT" sz="2400" dirty="0">
              <a:effectLst/>
              <a:latin typeface="Arial" panose="020B0604020202020204" pitchFamily="34" charset="0"/>
              <a:ea typeface="Calibri" panose="020F0502020204030204" pitchFamily="34" charset="0"/>
              <a:cs typeface="Arial" panose="020B0604020202020204" pitchFamily="34" charset="0"/>
            </a:endParaRPr>
          </a:p>
          <a:p>
            <a:endParaRPr lang="it-IT"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spTree>
    <p:extLst>
      <p:ext uri="{BB962C8B-B14F-4D97-AF65-F5344CB8AC3E}">
        <p14:creationId xmlns:p14="http://schemas.microsoft.com/office/powerpoint/2010/main" val="1663169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11334A-F9D8-288C-C89F-F2BDCF9E55F4}"/>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DBEFCC7F-CEBA-402C-5F07-AEDBE88B19F3}"/>
              </a:ext>
            </a:extLst>
          </p:cNvPr>
          <p:cNvPicPr>
            <a:picLocks noChangeAspect="1"/>
          </p:cNvPicPr>
          <p:nvPr/>
        </p:nvPicPr>
        <p:blipFill>
          <a:blip r:embed="rId2"/>
          <a:stretch>
            <a:fillRect/>
          </a:stretch>
        </p:blipFill>
        <p:spPr>
          <a:xfrm>
            <a:off x="0" y="1713"/>
            <a:ext cx="12192000" cy="6854573"/>
          </a:xfrm>
          <a:prstGeom prst="rect">
            <a:avLst/>
          </a:prstGeom>
        </p:spPr>
      </p:pic>
    </p:spTree>
    <p:extLst>
      <p:ext uri="{BB962C8B-B14F-4D97-AF65-F5344CB8AC3E}">
        <p14:creationId xmlns:p14="http://schemas.microsoft.com/office/powerpoint/2010/main" val="2991587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7296F2-C1FC-2E7B-FF76-BC283DE98611}"/>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D0AABF99-9731-C148-0460-E7F78002D151}"/>
              </a:ext>
            </a:extLst>
          </p:cNvPr>
          <p:cNvPicPr>
            <a:picLocks noChangeAspect="1"/>
          </p:cNvPicPr>
          <p:nvPr/>
        </p:nvPicPr>
        <p:blipFill>
          <a:blip r:embed="rId2"/>
          <a:stretch>
            <a:fillRect/>
          </a:stretch>
        </p:blipFill>
        <p:spPr>
          <a:xfrm>
            <a:off x="0" y="1713"/>
            <a:ext cx="12192000" cy="6854573"/>
          </a:xfrm>
          <a:prstGeom prst="rect">
            <a:avLst/>
          </a:prstGeom>
        </p:spPr>
      </p:pic>
    </p:spTree>
    <p:extLst>
      <p:ext uri="{BB962C8B-B14F-4D97-AF65-F5344CB8AC3E}">
        <p14:creationId xmlns:p14="http://schemas.microsoft.com/office/powerpoint/2010/main" val="8097011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AE9EF19F-0C7D-4633-9A38-02E0F04E4208}"/>
              </a:ext>
            </a:extLst>
          </p:cNvPr>
          <p:cNvSpPr txBox="1">
            <a:spLocks noChangeArrowheads="1"/>
          </p:cNvSpPr>
          <p:nvPr/>
        </p:nvSpPr>
        <p:spPr bwMode="auto">
          <a:xfrm>
            <a:off x="1475509" y="310416"/>
            <a:ext cx="9886173" cy="6370975"/>
          </a:xfrm>
          <a:prstGeom prst="rect">
            <a:avLst/>
          </a:prstGeom>
          <a:noFill/>
          <a:ln w="9525">
            <a:noFill/>
            <a:miter lim="800000"/>
            <a:headEnd/>
            <a:tailEnd/>
          </a:ln>
        </p:spPr>
        <p:txBody>
          <a:bodyPr wrap="square">
            <a:spAutoFit/>
          </a:bodyPr>
          <a:lstStyle/>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La revisione del PNRR e il nuovo capitolo </a:t>
            </a:r>
            <a:r>
              <a:rPr lang="it-IT" sz="2400" dirty="0" err="1">
                <a:solidFill>
                  <a:srgbClr val="23293D"/>
                </a:solidFill>
                <a:latin typeface="Arial" panose="020B0604020202020204" pitchFamily="34" charset="0"/>
                <a:ea typeface="Arial Unicode MS" panose="020B0604020202020204" pitchFamily="34" charset="-128"/>
                <a:cs typeface="Arial" panose="020B0604020202020204" pitchFamily="34" charset="0"/>
              </a:rPr>
              <a:t>RePower</a:t>
            </a:r>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 EU proposti dal governo Meloni (luglio 2023)</a:t>
            </a:r>
          </a:p>
          <a:p>
            <a:endPar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La revisione complessivamente riduce significativamente gli investimenti pubblici e incrementa ulteriormente gli incentivi alle imprese.</a:t>
            </a:r>
          </a:p>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Gran parte dei nuovi incentivi allocati a domanda, quindi con possibile effetto di polarizzazione nelle aree più forti del paese.</a:t>
            </a:r>
          </a:p>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Rilevantissimo taglio degli interventi dei Comuni (efficienza energetica, 6 mdi; rigenerazione urbana 3,3 mdi; piani urbani integrati 2,5).</a:t>
            </a:r>
          </a:p>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Motivazioni (piccola dimensione, DNSH, avanzamento) non paiono affatto convincenti. Progetti per almeno 1,7 mdi (</a:t>
            </a:r>
            <a:r>
              <a:rPr lang="it-IT" sz="2400" dirty="0" err="1">
                <a:solidFill>
                  <a:srgbClr val="23293D"/>
                </a:solidFill>
                <a:latin typeface="Arial" panose="020B0604020202020204" pitchFamily="34" charset="0"/>
                <a:ea typeface="Arial Unicode MS" panose="020B0604020202020204" pitchFamily="34" charset="-128"/>
                <a:cs typeface="Arial" panose="020B0604020202020204" pitchFamily="34" charset="0"/>
              </a:rPr>
              <a:t>feb</a:t>
            </a:r>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 2023) già realizzati. </a:t>
            </a:r>
          </a:p>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Il documento NON indica eventuali risorse sostitutive: nient’affatto semplici da reperire. </a:t>
            </a:r>
          </a:p>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Significativamente ridotto il numero di case e ospedali della comunità (sanità territoriale), ma non è chiaro dove</a:t>
            </a:r>
            <a:endParaRPr lang="it-IT"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spTree>
    <p:extLst>
      <p:ext uri="{BB962C8B-B14F-4D97-AF65-F5344CB8AC3E}">
        <p14:creationId xmlns:p14="http://schemas.microsoft.com/office/powerpoint/2010/main" val="27006138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B4132C-29AF-68C5-27BB-B2AAC9A274B1}"/>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FCDCB7C3-569B-6503-9B31-46712D6701A4}"/>
              </a:ext>
            </a:extLst>
          </p:cNvPr>
          <p:cNvPicPr>
            <a:picLocks noChangeAspect="1"/>
          </p:cNvPicPr>
          <p:nvPr/>
        </p:nvPicPr>
        <p:blipFill>
          <a:blip r:embed="rId2"/>
          <a:stretch>
            <a:fillRect/>
          </a:stretch>
        </p:blipFill>
        <p:spPr>
          <a:xfrm>
            <a:off x="2590491" y="0"/>
            <a:ext cx="7011018" cy="6858000"/>
          </a:xfrm>
          <a:prstGeom prst="rect">
            <a:avLst/>
          </a:prstGeom>
        </p:spPr>
      </p:pic>
    </p:spTree>
    <p:extLst>
      <p:ext uri="{BB962C8B-B14F-4D97-AF65-F5344CB8AC3E}">
        <p14:creationId xmlns:p14="http://schemas.microsoft.com/office/powerpoint/2010/main" val="26428296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7296F2-C1FC-2E7B-FF76-BC283DE98611}"/>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ECF1A4EE-A05D-18C9-D328-DF68D6640549}"/>
              </a:ext>
            </a:extLst>
          </p:cNvPr>
          <p:cNvPicPr>
            <a:picLocks noChangeAspect="1"/>
          </p:cNvPicPr>
          <p:nvPr/>
        </p:nvPicPr>
        <p:blipFill>
          <a:blip r:embed="rId2"/>
          <a:stretch>
            <a:fillRect/>
          </a:stretch>
        </p:blipFill>
        <p:spPr>
          <a:xfrm>
            <a:off x="0" y="1713"/>
            <a:ext cx="12192000" cy="6854573"/>
          </a:xfrm>
          <a:prstGeom prst="rect">
            <a:avLst/>
          </a:prstGeom>
        </p:spPr>
      </p:pic>
    </p:spTree>
    <p:extLst>
      <p:ext uri="{BB962C8B-B14F-4D97-AF65-F5344CB8AC3E}">
        <p14:creationId xmlns:p14="http://schemas.microsoft.com/office/powerpoint/2010/main" val="16445373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523BEF-A30F-D639-9DF0-D0F8B6C16108}"/>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5D9DA30B-5E53-EB85-AC56-2E2C8EEDF183}"/>
              </a:ext>
            </a:extLst>
          </p:cNvPr>
          <p:cNvPicPr>
            <a:picLocks noChangeAspect="1"/>
          </p:cNvPicPr>
          <p:nvPr/>
        </p:nvPicPr>
        <p:blipFill>
          <a:blip r:embed="rId2"/>
          <a:stretch>
            <a:fillRect/>
          </a:stretch>
        </p:blipFill>
        <p:spPr>
          <a:xfrm>
            <a:off x="0" y="1713"/>
            <a:ext cx="12192000" cy="6854573"/>
          </a:xfrm>
          <a:prstGeom prst="rect">
            <a:avLst/>
          </a:prstGeom>
        </p:spPr>
      </p:pic>
    </p:spTree>
    <p:extLst>
      <p:ext uri="{BB962C8B-B14F-4D97-AF65-F5344CB8AC3E}">
        <p14:creationId xmlns:p14="http://schemas.microsoft.com/office/powerpoint/2010/main" val="31913773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8C9180-3232-3F68-F074-0432FE8A634B}"/>
              </a:ext>
            </a:extLst>
          </p:cNvPr>
          <p:cNvSpPr>
            <a:spLocks noGrp="1"/>
          </p:cNvSpPr>
          <p:nvPr>
            <p:ph type="title"/>
          </p:nvPr>
        </p:nvSpPr>
        <p:spPr/>
        <p:txBody>
          <a:bodyPr/>
          <a:lstStyle/>
          <a:p>
            <a:endParaRPr lang="it-IT"/>
          </a:p>
        </p:txBody>
      </p:sp>
      <p:pic>
        <p:nvPicPr>
          <p:cNvPr id="3" name="Immagine 2">
            <a:extLst>
              <a:ext uri="{FF2B5EF4-FFF2-40B4-BE49-F238E27FC236}">
                <a16:creationId xmlns:a16="http://schemas.microsoft.com/office/drawing/2014/main" id="{5B277E1F-4612-3F23-D683-A6EF51126314}"/>
              </a:ext>
            </a:extLst>
          </p:cNvPr>
          <p:cNvPicPr>
            <a:picLocks noChangeAspect="1"/>
          </p:cNvPicPr>
          <p:nvPr/>
        </p:nvPicPr>
        <p:blipFill>
          <a:blip r:embed="rId2"/>
          <a:stretch>
            <a:fillRect/>
          </a:stretch>
        </p:blipFill>
        <p:spPr>
          <a:xfrm>
            <a:off x="556591" y="313082"/>
            <a:ext cx="11128880" cy="6259995"/>
          </a:xfrm>
          <a:prstGeom prst="rect">
            <a:avLst/>
          </a:prstGeom>
        </p:spPr>
      </p:pic>
    </p:spTree>
    <p:extLst>
      <p:ext uri="{BB962C8B-B14F-4D97-AF65-F5344CB8AC3E}">
        <p14:creationId xmlns:p14="http://schemas.microsoft.com/office/powerpoint/2010/main" val="22877089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8014576-3A35-C520-4A5C-8092325744F2}"/>
              </a:ext>
            </a:extLst>
          </p:cNvPr>
          <p:cNvPicPr>
            <a:picLocks noChangeAspect="1"/>
          </p:cNvPicPr>
          <p:nvPr/>
        </p:nvPicPr>
        <p:blipFill>
          <a:blip r:embed="rId2"/>
          <a:stretch>
            <a:fillRect/>
          </a:stretch>
        </p:blipFill>
        <p:spPr>
          <a:xfrm>
            <a:off x="2522483" y="97088"/>
            <a:ext cx="7121529" cy="6640043"/>
          </a:xfrm>
          <a:prstGeom prst="rect">
            <a:avLst/>
          </a:prstGeom>
        </p:spPr>
      </p:pic>
    </p:spTree>
    <p:extLst>
      <p:ext uri="{BB962C8B-B14F-4D97-AF65-F5344CB8AC3E}">
        <p14:creationId xmlns:p14="http://schemas.microsoft.com/office/powerpoint/2010/main" val="2542042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41E03CE-D32C-0EA2-8517-A1453E327E10}"/>
              </a:ext>
            </a:extLst>
          </p:cNvPr>
          <p:cNvPicPr>
            <a:picLocks noChangeAspect="1"/>
          </p:cNvPicPr>
          <p:nvPr/>
        </p:nvPicPr>
        <p:blipFill>
          <a:blip r:embed="rId2"/>
          <a:stretch>
            <a:fillRect/>
          </a:stretch>
        </p:blipFill>
        <p:spPr>
          <a:xfrm>
            <a:off x="242905" y="136634"/>
            <a:ext cx="11528680" cy="6484883"/>
          </a:xfrm>
          <a:prstGeom prst="rect">
            <a:avLst/>
          </a:prstGeom>
        </p:spPr>
      </p:pic>
    </p:spTree>
    <p:extLst>
      <p:ext uri="{BB962C8B-B14F-4D97-AF65-F5344CB8AC3E}">
        <p14:creationId xmlns:p14="http://schemas.microsoft.com/office/powerpoint/2010/main" val="524183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AE9EF19F-0C7D-4633-9A38-02E0F04E4208}"/>
              </a:ext>
            </a:extLst>
          </p:cNvPr>
          <p:cNvSpPr txBox="1">
            <a:spLocks noChangeArrowheads="1"/>
          </p:cNvSpPr>
          <p:nvPr/>
        </p:nvSpPr>
        <p:spPr bwMode="auto">
          <a:xfrm>
            <a:off x="1524000" y="476672"/>
            <a:ext cx="9143999" cy="5078313"/>
          </a:xfrm>
          <a:prstGeom prst="rect">
            <a:avLst/>
          </a:prstGeom>
          <a:noFill/>
          <a:ln w="9525">
            <a:noFill/>
            <a:miter lim="800000"/>
            <a:headEnd/>
            <a:tailEnd/>
          </a:ln>
        </p:spPr>
        <p:txBody>
          <a:bodyPr wrap="square">
            <a:spAutoFit/>
          </a:bodyPr>
          <a:lstStyle/>
          <a:p>
            <a:pPr algn="just"/>
            <a:endParaRPr lang="it-IT"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pPr algn="just"/>
            <a:r>
              <a:rPr lang="it-IT" dirty="0">
                <a:solidFill>
                  <a:srgbClr val="23293D"/>
                </a:solidFill>
                <a:latin typeface="Arial" panose="020B0604020202020204" pitchFamily="34" charset="0"/>
                <a:ea typeface="Arial Unicode MS" panose="020B0604020202020204" pitchFamily="34" charset="-128"/>
                <a:cs typeface="Arial" panose="020B0604020202020204" pitchFamily="34" charset="0"/>
              </a:rPr>
              <a:t>In diversi casi (università, servizi socio-sanitari) si interviene con risorse aggiuntive con finalità particolari ma non sul finanziamento/funzionamento ordinario dei servizi, fortemente ridotto negli anni Dieci. La grande ambiguità dei «progetti esistenti» in presenza del «Piano complementare». </a:t>
            </a:r>
          </a:p>
          <a:p>
            <a:pPr algn="just"/>
            <a:endParaRPr lang="it-IT"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pPr algn="just"/>
            <a:r>
              <a:rPr lang="it-IT" dirty="0">
                <a:solidFill>
                  <a:srgbClr val="23293D"/>
                </a:solidFill>
                <a:latin typeface="Arial" panose="020B0604020202020204" pitchFamily="34" charset="0"/>
                <a:ea typeface="Arial Unicode MS" panose="020B0604020202020204" pitchFamily="34" charset="-128"/>
                <a:cs typeface="Arial" panose="020B0604020202020204" pitchFamily="34" charset="0"/>
              </a:rPr>
              <a:t>Molti investimenti pubblici previsti dal Piano richiederanno azioni sulla spesa corrente nei prossimi anni per finanziare i (nuovi/migliori) servizi che da essi possono scaturire. Nel PNRR c’è l’indicazione di nuove tratte ferroviarie ma non è possibile in alcun modo desumere se vi saranno più treni in servizio rispetto ad oggi; di nuovi asili: ma come si finanzierà il loro funzionamento?</a:t>
            </a:r>
          </a:p>
          <a:p>
            <a:pPr algn="just"/>
            <a:endParaRPr lang="it-IT"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pPr algn="just"/>
            <a:r>
              <a:rPr lang="it-IT" dirty="0">
                <a:solidFill>
                  <a:srgbClr val="23293D"/>
                </a:solidFill>
                <a:latin typeface="Arial" panose="020B0604020202020204" pitchFamily="34" charset="0"/>
                <a:ea typeface="Arial Unicode MS" panose="020B0604020202020204" pitchFamily="34" charset="-128"/>
                <a:cs typeface="Arial" panose="020B0604020202020204" pitchFamily="34" charset="0"/>
              </a:rPr>
              <a:t>Ci sono stati stanziamenti di bilancio per spesa corrente aggiuntiva per asili nido e servizi sociali. Ma </a:t>
            </a:r>
            <a:r>
              <a:rPr lang="it-IT" dirty="0" err="1">
                <a:solidFill>
                  <a:srgbClr val="23293D"/>
                </a:solidFill>
                <a:latin typeface="Arial" panose="020B0604020202020204" pitchFamily="34" charset="0"/>
                <a:ea typeface="Arial Unicode MS" panose="020B0604020202020204" pitchFamily="34" charset="-128"/>
                <a:cs typeface="Arial" panose="020B0604020202020204" pitchFamily="34" charset="0"/>
              </a:rPr>
              <a:t>finchè</a:t>
            </a:r>
            <a:r>
              <a:rPr lang="it-IT" dirty="0">
                <a:solidFill>
                  <a:srgbClr val="23293D"/>
                </a:solidFill>
                <a:latin typeface="Arial" panose="020B0604020202020204" pitchFamily="34" charset="0"/>
                <a:ea typeface="Arial Unicode MS" panose="020B0604020202020204" pitchFamily="34" charset="-128"/>
                <a:cs typeface="Arial" panose="020B0604020202020204" pitchFamily="34" charset="0"/>
              </a:rPr>
              <a:t> non si definiscono i livelli essenziali delle prestazioni (LEP) e non si attua compiutamente nuovo finanziamento dei Comuni (oggi fondo solidarietà a regime previsto per 2030), comuni del Sud (e non solo) saranno penalizzati dalla spesa storica. La riforma del federalismo fiscale è prevista solo per il marzo 2026 e incombe l’autonomia differenziata («secessione dei ricchi»)</a:t>
            </a:r>
          </a:p>
        </p:txBody>
      </p:sp>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spTree>
    <p:extLst>
      <p:ext uri="{BB962C8B-B14F-4D97-AF65-F5344CB8AC3E}">
        <p14:creationId xmlns:p14="http://schemas.microsoft.com/office/powerpoint/2010/main" val="33228619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B586CD3-8C22-163D-975C-BD905E89794B}"/>
              </a:ext>
            </a:extLst>
          </p:cNvPr>
          <p:cNvPicPr>
            <a:picLocks noChangeAspect="1"/>
          </p:cNvPicPr>
          <p:nvPr/>
        </p:nvPicPr>
        <p:blipFill>
          <a:blip r:embed="rId2"/>
          <a:stretch>
            <a:fillRect/>
          </a:stretch>
        </p:blipFill>
        <p:spPr>
          <a:xfrm>
            <a:off x="59336" y="1683327"/>
            <a:ext cx="12086787" cy="4800599"/>
          </a:xfrm>
          <a:prstGeom prst="rect">
            <a:avLst/>
          </a:prstGeom>
        </p:spPr>
      </p:pic>
      <p:sp>
        <p:nvSpPr>
          <p:cNvPr id="2" name="CasellaDiTesto 1">
            <a:extLst>
              <a:ext uri="{FF2B5EF4-FFF2-40B4-BE49-F238E27FC236}">
                <a16:creationId xmlns:a16="http://schemas.microsoft.com/office/drawing/2014/main" id="{B40ED6B2-AB4C-38D4-7D9F-474EE79D62A6}"/>
              </a:ext>
            </a:extLst>
          </p:cNvPr>
          <p:cNvSpPr txBox="1"/>
          <p:nvPr/>
        </p:nvSpPr>
        <p:spPr>
          <a:xfrm>
            <a:off x="322118" y="550718"/>
            <a:ext cx="11764759" cy="646331"/>
          </a:xfrm>
          <a:prstGeom prst="rect">
            <a:avLst/>
          </a:prstGeom>
          <a:noFill/>
        </p:spPr>
        <p:txBody>
          <a:bodyPr wrap="none" rtlCol="0">
            <a:spAutoFit/>
          </a:bodyPr>
          <a:lstStyle/>
          <a:p>
            <a:r>
              <a:rPr lang="it-IT" dirty="0">
                <a:latin typeface="Arial" panose="020B0604020202020204" pitchFamily="34" charset="0"/>
                <a:cs typeface="Arial" panose="020B0604020202020204" pitchFamily="34" charset="0"/>
              </a:rPr>
              <a:t>Per gli investimenti in sanità si riduce il numero di strutture da realizzare, con le stesse risorse, invece di utilizzare</a:t>
            </a:r>
          </a:p>
          <a:p>
            <a:r>
              <a:rPr lang="it-IT" dirty="0">
                <a:latin typeface="Arial" panose="020B0604020202020204" pitchFamily="34" charset="0"/>
                <a:cs typeface="Arial" panose="020B0604020202020204" pitchFamily="34" charset="0"/>
              </a:rPr>
              <a:t> i fondi disponibili per gli aumenti dei prezzi; non ci sono stanziamenti di bilancio per le spese correnti a regime</a:t>
            </a:r>
          </a:p>
        </p:txBody>
      </p:sp>
    </p:spTree>
    <p:extLst>
      <p:ext uri="{BB962C8B-B14F-4D97-AF65-F5344CB8AC3E}">
        <p14:creationId xmlns:p14="http://schemas.microsoft.com/office/powerpoint/2010/main" val="29427590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E6A578-73E2-19CA-3568-5E4DC66C13E1}"/>
              </a:ext>
            </a:extLst>
          </p:cNvPr>
          <p:cNvSpPr>
            <a:spLocks noGrp="1"/>
          </p:cNvSpPr>
          <p:nvPr>
            <p:ph type="title"/>
          </p:nvPr>
        </p:nvSpPr>
        <p:spPr/>
        <p:txBody>
          <a:bodyPr/>
          <a:lstStyle/>
          <a:p>
            <a:endParaRPr lang="it-IT"/>
          </a:p>
        </p:txBody>
      </p:sp>
      <p:pic>
        <p:nvPicPr>
          <p:cNvPr id="3" name="Immagine 2">
            <a:extLst>
              <a:ext uri="{FF2B5EF4-FFF2-40B4-BE49-F238E27FC236}">
                <a16:creationId xmlns:a16="http://schemas.microsoft.com/office/drawing/2014/main" id="{6FAE2DBB-25B2-5E70-C8A0-3F5DEC9E0AE3}"/>
              </a:ext>
            </a:extLst>
          </p:cNvPr>
          <p:cNvPicPr>
            <a:picLocks noChangeAspect="1"/>
          </p:cNvPicPr>
          <p:nvPr/>
        </p:nvPicPr>
        <p:blipFill>
          <a:blip r:embed="rId2"/>
          <a:stretch>
            <a:fillRect/>
          </a:stretch>
        </p:blipFill>
        <p:spPr>
          <a:xfrm>
            <a:off x="834886" y="95965"/>
            <a:ext cx="10349473" cy="6556626"/>
          </a:xfrm>
          <a:prstGeom prst="rect">
            <a:avLst/>
          </a:prstGeom>
        </p:spPr>
      </p:pic>
    </p:spTree>
    <p:extLst>
      <p:ext uri="{BB962C8B-B14F-4D97-AF65-F5344CB8AC3E}">
        <p14:creationId xmlns:p14="http://schemas.microsoft.com/office/powerpoint/2010/main" val="2655121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AE9EF19F-0C7D-4633-9A38-02E0F04E4208}"/>
              </a:ext>
            </a:extLst>
          </p:cNvPr>
          <p:cNvSpPr txBox="1">
            <a:spLocks noChangeArrowheads="1"/>
          </p:cNvSpPr>
          <p:nvPr/>
        </p:nvSpPr>
        <p:spPr bwMode="auto">
          <a:xfrm>
            <a:off x="1537855" y="310416"/>
            <a:ext cx="9823827" cy="4154984"/>
          </a:xfrm>
          <a:prstGeom prst="rect">
            <a:avLst/>
          </a:prstGeom>
          <a:noFill/>
          <a:ln w="9525">
            <a:noFill/>
            <a:miter lim="800000"/>
            <a:headEnd/>
            <a:tailEnd/>
          </a:ln>
        </p:spPr>
        <p:txBody>
          <a:bodyPr wrap="square">
            <a:spAutoFit/>
          </a:bodyPr>
          <a:lstStyle/>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Non vi sono stime sull’impatto territoriale, ma questo può essere significativo (a danno del Sud), a causa dell’allocazione sia degli incentivi che degli investimenti. Per questi ultimi (Svimez):</a:t>
            </a:r>
          </a:p>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 Le misure tagliate dal PNRR prevedevano investimenti pubblici per 7,6 mdi al Sud (48% del totale)</a:t>
            </a:r>
          </a:p>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 Le nuove misure prevedono nuovi investimenti per 6,3 mdi al Sud (33% del totale)</a:t>
            </a:r>
          </a:p>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Rispetto 40% diviene più difficile.</a:t>
            </a:r>
          </a:p>
          <a:p>
            <a:endPar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Eventuale sostituzione di risorse PNRR (40% Sud) con risorse FSC (80% Sud) può creare significativi problemi di riallocazione</a:t>
            </a:r>
            <a:endParaRPr lang="it-IT"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spTree>
    <p:extLst>
      <p:ext uri="{BB962C8B-B14F-4D97-AF65-F5344CB8AC3E}">
        <p14:creationId xmlns:p14="http://schemas.microsoft.com/office/powerpoint/2010/main" val="1973681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7296F2-C1FC-2E7B-FF76-BC283DE98611}"/>
              </a:ext>
            </a:extLst>
          </p:cNvPr>
          <p:cNvSpPr>
            <a:spLocks noGrp="1"/>
          </p:cNvSpPr>
          <p:nvPr>
            <p:ph type="title"/>
          </p:nvPr>
        </p:nvSpPr>
        <p:spPr/>
        <p:txBody>
          <a:bodyPr>
            <a:normAutofit/>
          </a:bodyPr>
          <a:lstStyle/>
          <a:p>
            <a:r>
              <a:rPr lang="it-IT" sz="2400" b="1" i="0" dirty="0">
                <a:solidFill>
                  <a:srgbClr val="333333"/>
                </a:solidFill>
                <a:effectLst/>
                <a:latin typeface="Arial" panose="020B0604020202020204" pitchFamily="34" charset="0"/>
                <a:cs typeface="Arial" panose="020B0604020202020204" pitchFamily="34" charset="0"/>
              </a:rPr>
              <a:t>Fondi </a:t>
            </a:r>
            <a:r>
              <a:rPr lang="it-IT" sz="2400" b="1" i="0" dirty="0" err="1">
                <a:solidFill>
                  <a:srgbClr val="333333"/>
                </a:solidFill>
                <a:effectLst/>
                <a:latin typeface="Arial" panose="020B0604020202020204" pitchFamily="34" charset="0"/>
                <a:cs typeface="Arial" panose="020B0604020202020204" pitchFamily="34" charset="0"/>
              </a:rPr>
              <a:t>Pnrr</a:t>
            </a:r>
            <a:r>
              <a:rPr lang="it-IT" sz="2400" b="1" i="0" dirty="0">
                <a:solidFill>
                  <a:srgbClr val="333333"/>
                </a:solidFill>
                <a:effectLst/>
                <a:latin typeface="Arial" panose="020B0604020202020204" pitchFamily="34" charset="0"/>
                <a:cs typeface="Arial" panose="020B0604020202020204" pitchFamily="34" charset="0"/>
              </a:rPr>
              <a:t> per progetti a rischio (Openpolis)</a:t>
            </a:r>
            <a:endParaRPr lang="it-IT" sz="2400" dirty="0">
              <a:latin typeface="Arial" panose="020B0604020202020204" pitchFamily="34" charset="0"/>
              <a:cs typeface="Arial" panose="020B0604020202020204" pitchFamily="34" charset="0"/>
            </a:endParaRPr>
          </a:p>
        </p:txBody>
      </p:sp>
      <p:pic>
        <p:nvPicPr>
          <p:cNvPr id="3" name="Immagine 2">
            <a:extLst>
              <a:ext uri="{FF2B5EF4-FFF2-40B4-BE49-F238E27FC236}">
                <a16:creationId xmlns:a16="http://schemas.microsoft.com/office/drawing/2014/main" id="{CF8E134D-28AB-3264-3A88-CC7D92E49F12}"/>
              </a:ext>
            </a:extLst>
          </p:cNvPr>
          <p:cNvPicPr>
            <a:picLocks noChangeAspect="1"/>
          </p:cNvPicPr>
          <p:nvPr/>
        </p:nvPicPr>
        <p:blipFill>
          <a:blip r:embed="rId2"/>
          <a:stretch>
            <a:fillRect/>
          </a:stretch>
        </p:blipFill>
        <p:spPr>
          <a:xfrm>
            <a:off x="200025" y="1232452"/>
            <a:ext cx="11791950" cy="5512905"/>
          </a:xfrm>
          <a:prstGeom prst="rect">
            <a:avLst/>
          </a:prstGeom>
        </p:spPr>
      </p:pic>
    </p:spTree>
    <p:extLst>
      <p:ext uri="{BB962C8B-B14F-4D97-AF65-F5344CB8AC3E}">
        <p14:creationId xmlns:p14="http://schemas.microsoft.com/office/powerpoint/2010/main" val="42687221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11334A-F9D8-288C-C89F-F2BDCF9E55F4}"/>
              </a:ext>
            </a:extLst>
          </p:cNvPr>
          <p:cNvSpPr>
            <a:spLocks noGrp="1"/>
          </p:cNvSpPr>
          <p:nvPr>
            <p:ph type="title"/>
          </p:nvPr>
        </p:nvSpPr>
        <p:spPr>
          <a:xfrm>
            <a:off x="424070" y="365125"/>
            <a:ext cx="4784034" cy="1325563"/>
          </a:xfrm>
        </p:spPr>
        <p:txBody>
          <a:bodyPr>
            <a:noAutofit/>
          </a:bodyPr>
          <a:lstStyle/>
          <a:p>
            <a:r>
              <a:rPr lang="it-IT" sz="2400" dirty="0">
                <a:latin typeface="Arial" panose="020B0604020202020204" pitchFamily="34" charset="0"/>
                <a:cs typeface="Arial" panose="020B0604020202020204" pitchFamily="34" charset="0"/>
              </a:rPr>
              <a:t>Progetti </a:t>
            </a:r>
            <a:r>
              <a:rPr lang="it-IT" sz="2400" dirty="0" err="1">
                <a:latin typeface="Arial" panose="020B0604020202020204" pitchFamily="34" charset="0"/>
                <a:cs typeface="Arial" panose="020B0604020202020204" pitchFamily="34" charset="0"/>
              </a:rPr>
              <a:t>definanziati</a:t>
            </a:r>
            <a:r>
              <a:rPr lang="it-IT" sz="2400" dirty="0">
                <a:latin typeface="Arial" panose="020B0604020202020204" pitchFamily="34" charset="0"/>
                <a:cs typeface="Arial" panose="020B0604020202020204" pitchFamily="34" charset="0"/>
              </a:rPr>
              <a:t>: valore in euro pro capite per regione</a:t>
            </a:r>
            <a:br>
              <a:rPr lang="it-IT" sz="2400" dirty="0">
                <a:latin typeface="Arial" panose="020B0604020202020204" pitchFamily="34" charset="0"/>
                <a:cs typeface="Arial" panose="020B0604020202020204" pitchFamily="34" charset="0"/>
              </a:rPr>
            </a:br>
            <a:r>
              <a:rPr lang="it-IT" sz="2400" dirty="0">
                <a:latin typeface="Arial" panose="020B0604020202020204" pitchFamily="34" charset="0"/>
                <a:cs typeface="Arial" panose="020B0604020202020204" pitchFamily="34" charset="0"/>
              </a:rPr>
              <a:t>Fonte: Banca d’Italia</a:t>
            </a:r>
            <a:br>
              <a:rPr lang="it-IT" sz="2400" dirty="0">
                <a:latin typeface="Arial" panose="020B0604020202020204" pitchFamily="34" charset="0"/>
                <a:cs typeface="Arial" panose="020B0604020202020204" pitchFamily="34" charset="0"/>
              </a:rPr>
            </a:br>
            <a:endParaRPr lang="it-IT" sz="2400" dirty="0">
              <a:latin typeface="Arial" panose="020B0604020202020204" pitchFamily="34" charset="0"/>
              <a:cs typeface="Arial" panose="020B0604020202020204" pitchFamily="34" charset="0"/>
            </a:endParaRPr>
          </a:p>
        </p:txBody>
      </p:sp>
      <p:pic>
        <p:nvPicPr>
          <p:cNvPr id="4" name="Immagine 3">
            <a:extLst>
              <a:ext uri="{FF2B5EF4-FFF2-40B4-BE49-F238E27FC236}">
                <a16:creationId xmlns:a16="http://schemas.microsoft.com/office/drawing/2014/main" id="{F9DFDF0B-9C75-C995-76D8-5AE5F1491F2F}"/>
              </a:ext>
            </a:extLst>
          </p:cNvPr>
          <p:cNvPicPr>
            <a:picLocks noChangeAspect="1"/>
          </p:cNvPicPr>
          <p:nvPr/>
        </p:nvPicPr>
        <p:blipFill>
          <a:blip r:embed="rId2"/>
          <a:stretch>
            <a:fillRect/>
          </a:stretch>
        </p:blipFill>
        <p:spPr>
          <a:xfrm>
            <a:off x="5683827" y="0"/>
            <a:ext cx="6282885" cy="6858000"/>
          </a:xfrm>
          <a:prstGeom prst="rect">
            <a:avLst/>
          </a:prstGeom>
        </p:spPr>
      </p:pic>
    </p:spTree>
    <p:extLst>
      <p:ext uri="{BB962C8B-B14F-4D97-AF65-F5344CB8AC3E}">
        <p14:creationId xmlns:p14="http://schemas.microsoft.com/office/powerpoint/2010/main" val="18134621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11334A-F9D8-288C-C89F-F2BDCF9E55F4}"/>
              </a:ext>
            </a:extLst>
          </p:cNvPr>
          <p:cNvSpPr>
            <a:spLocks noGrp="1"/>
          </p:cNvSpPr>
          <p:nvPr>
            <p:ph type="title"/>
          </p:nvPr>
        </p:nvSpPr>
        <p:spPr/>
        <p:txBody>
          <a:bodyPr>
            <a:normAutofit/>
          </a:bodyPr>
          <a:lstStyle/>
          <a:p>
            <a:r>
              <a:rPr lang="it-IT" sz="2400" dirty="0">
                <a:latin typeface="Arial" panose="020B0604020202020204" pitchFamily="34" charset="0"/>
                <a:cs typeface="Arial" panose="020B0604020202020204" pitchFamily="34" charset="0"/>
              </a:rPr>
              <a:t>Progetti </a:t>
            </a:r>
            <a:r>
              <a:rPr lang="it-IT" sz="2400" dirty="0" err="1">
                <a:latin typeface="Arial" panose="020B0604020202020204" pitchFamily="34" charset="0"/>
                <a:cs typeface="Arial" panose="020B0604020202020204" pitchFamily="34" charset="0"/>
              </a:rPr>
              <a:t>definanziati</a:t>
            </a:r>
            <a:r>
              <a:rPr lang="it-IT" sz="2400" dirty="0">
                <a:latin typeface="Arial" panose="020B0604020202020204" pitchFamily="34" charset="0"/>
                <a:cs typeface="Arial" panose="020B0604020202020204" pitchFamily="34" charset="0"/>
              </a:rPr>
              <a:t> (rigenerazione urbana, sx e resilienza, dx) (Openpolis)</a:t>
            </a:r>
          </a:p>
        </p:txBody>
      </p:sp>
      <p:pic>
        <p:nvPicPr>
          <p:cNvPr id="3" name="Immagine 2">
            <a:extLst>
              <a:ext uri="{FF2B5EF4-FFF2-40B4-BE49-F238E27FC236}">
                <a16:creationId xmlns:a16="http://schemas.microsoft.com/office/drawing/2014/main" id="{1FBD1358-CACB-C41E-9AE3-BAB57C739020}"/>
              </a:ext>
            </a:extLst>
          </p:cNvPr>
          <p:cNvPicPr>
            <a:picLocks noChangeAspect="1"/>
          </p:cNvPicPr>
          <p:nvPr/>
        </p:nvPicPr>
        <p:blipFill>
          <a:blip r:embed="rId2"/>
          <a:stretch>
            <a:fillRect/>
          </a:stretch>
        </p:blipFill>
        <p:spPr>
          <a:xfrm>
            <a:off x="92765" y="1391478"/>
            <a:ext cx="5592418" cy="5466521"/>
          </a:xfrm>
          <a:prstGeom prst="rect">
            <a:avLst/>
          </a:prstGeom>
        </p:spPr>
      </p:pic>
      <p:pic>
        <p:nvPicPr>
          <p:cNvPr id="4" name="Immagine 3">
            <a:extLst>
              <a:ext uri="{FF2B5EF4-FFF2-40B4-BE49-F238E27FC236}">
                <a16:creationId xmlns:a16="http://schemas.microsoft.com/office/drawing/2014/main" id="{04738B5C-F64A-FB7C-AF93-EA980EFBC4B7}"/>
              </a:ext>
            </a:extLst>
          </p:cNvPr>
          <p:cNvPicPr>
            <a:picLocks noChangeAspect="1"/>
          </p:cNvPicPr>
          <p:nvPr/>
        </p:nvPicPr>
        <p:blipFill>
          <a:blip r:embed="rId3"/>
          <a:stretch>
            <a:fillRect/>
          </a:stretch>
        </p:blipFill>
        <p:spPr>
          <a:xfrm>
            <a:off x="5327374" y="1311966"/>
            <a:ext cx="5605670" cy="5546034"/>
          </a:xfrm>
          <a:prstGeom prst="rect">
            <a:avLst/>
          </a:prstGeom>
        </p:spPr>
      </p:pic>
    </p:spTree>
    <p:extLst>
      <p:ext uri="{BB962C8B-B14F-4D97-AF65-F5344CB8AC3E}">
        <p14:creationId xmlns:p14="http://schemas.microsoft.com/office/powerpoint/2010/main" val="16878734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B599CBA-7CA9-9B85-CF7A-E8076D1177F0}"/>
              </a:ext>
            </a:extLst>
          </p:cNvPr>
          <p:cNvPicPr>
            <a:picLocks noChangeAspect="1"/>
          </p:cNvPicPr>
          <p:nvPr/>
        </p:nvPicPr>
        <p:blipFill>
          <a:blip r:embed="rId2"/>
          <a:stretch>
            <a:fillRect/>
          </a:stretch>
        </p:blipFill>
        <p:spPr>
          <a:xfrm>
            <a:off x="3312721" y="0"/>
            <a:ext cx="5566558" cy="6858000"/>
          </a:xfrm>
          <a:prstGeom prst="rect">
            <a:avLst/>
          </a:prstGeom>
        </p:spPr>
      </p:pic>
    </p:spTree>
    <p:extLst>
      <p:ext uri="{BB962C8B-B14F-4D97-AF65-F5344CB8AC3E}">
        <p14:creationId xmlns:p14="http://schemas.microsoft.com/office/powerpoint/2010/main" val="4994534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7296F2-C1FC-2E7B-FF76-BC283DE98611}"/>
              </a:ext>
            </a:extLst>
          </p:cNvPr>
          <p:cNvSpPr>
            <a:spLocks noGrp="1"/>
          </p:cNvSpPr>
          <p:nvPr>
            <p:ph type="title"/>
          </p:nvPr>
        </p:nvSpPr>
        <p:spPr>
          <a:xfrm>
            <a:off x="838200" y="365125"/>
            <a:ext cx="4369904" cy="3053936"/>
          </a:xfrm>
        </p:spPr>
        <p:txBody>
          <a:bodyPr>
            <a:normAutofit/>
          </a:bodyPr>
          <a:lstStyle/>
          <a:p>
            <a:r>
              <a:rPr lang="it-IT" sz="2400" b="0" i="0" u="none" strike="noStrike" baseline="0" dirty="0">
                <a:solidFill>
                  <a:srgbClr val="000000"/>
                </a:solidFill>
                <a:latin typeface="Arial" panose="020B0604020202020204" pitchFamily="34" charset="0"/>
                <a:cs typeface="Arial" panose="020B0604020202020204" pitchFamily="34" charset="0"/>
              </a:rPr>
              <a:t>Aree comunali che potrebbero non beneficiare di alcun intervento finanziato da PNRR/PNC nell’ipotesi di definanziamento. </a:t>
            </a:r>
            <a:br>
              <a:rPr lang="it-IT" sz="2400" b="0" i="0" u="none" strike="noStrike" baseline="0" dirty="0">
                <a:solidFill>
                  <a:srgbClr val="000000"/>
                </a:solidFill>
                <a:latin typeface="Arial" panose="020B0604020202020204" pitchFamily="34" charset="0"/>
                <a:cs typeface="Arial" panose="020B0604020202020204" pitchFamily="34" charset="0"/>
              </a:rPr>
            </a:br>
            <a:br>
              <a:rPr lang="it-IT" sz="2400" b="0" i="0" u="none" strike="noStrike" baseline="0" dirty="0">
                <a:solidFill>
                  <a:srgbClr val="000000"/>
                </a:solidFill>
                <a:latin typeface="Arial" panose="020B0604020202020204" pitchFamily="34" charset="0"/>
                <a:cs typeface="Arial" panose="020B0604020202020204" pitchFamily="34" charset="0"/>
              </a:rPr>
            </a:br>
            <a:r>
              <a:rPr lang="it-IT" sz="2400" b="0" i="0" u="none" strike="noStrike" baseline="0" dirty="0">
                <a:solidFill>
                  <a:srgbClr val="000000"/>
                </a:solidFill>
                <a:latin typeface="Arial" panose="020B0604020202020204" pitchFamily="34" charset="0"/>
                <a:cs typeface="Arial" panose="020B0604020202020204" pitchFamily="34" charset="0"/>
              </a:rPr>
              <a:t>Stime IRPET settembre 2023 </a:t>
            </a:r>
            <a:endParaRPr lang="it-IT" sz="2400" dirty="0">
              <a:latin typeface="Arial" panose="020B0604020202020204" pitchFamily="34" charset="0"/>
              <a:cs typeface="Arial" panose="020B0604020202020204" pitchFamily="34" charset="0"/>
            </a:endParaRPr>
          </a:p>
        </p:txBody>
      </p:sp>
      <p:pic>
        <p:nvPicPr>
          <p:cNvPr id="4" name="Immagine 3">
            <a:extLst>
              <a:ext uri="{FF2B5EF4-FFF2-40B4-BE49-F238E27FC236}">
                <a16:creationId xmlns:a16="http://schemas.microsoft.com/office/drawing/2014/main" id="{9E24BD47-149B-02E3-A5FA-972334E5AA8B}"/>
              </a:ext>
            </a:extLst>
          </p:cNvPr>
          <p:cNvPicPr>
            <a:picLocks noChangeAspect="1"/>
          </p:cNvPicPr>
          <p:nvPr/>
        </p:nvPicPr>
        <p:blipFill>
          <a:blip r:embed="rId2"/>
          <a:stretch>
            <a:fillRect/>
          </a:stretch>
        </p:blipFill>
        <p:spPr>
          <a:xfrm>
            <a:off x="5910470" y="0"/>
            <a:ext cx="5936973" cy="6858000"/>
          </a:xfrm>
          <a:prstGeom prst="rect">
            <a:avLst/>
          </a:prstGeom>
        </p:spPr>
      </p:pic>
    </p:spTree>
    <p:extLst>
      <p:ext uri="{BB962C8B-B14F-4D97-AF65-F5344CB8AC3E}">
        <p14:creationId xmlns:p14="http://schemas.microsoft.com/office/powerpoint/2010/main" val="24373352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AE9EF19F-0C7D-4633-9A38-02E0F04E4208}"/>
              </a:ext>
            </a:extLst>
          </p:cNvPr>
          <p:cNvSpPr txBox="1">
            <a:spLocks noChangeArrowheads="1"/>
          </p:cNvSpPr>
          <p:nvPr/>
        </p:nvSpPr>
        <p:spPr bwMode="auto">
          <a:xfrm>
            <a:off x="1524000" y="622715"/>
            <a:ext cx="9797935" cy="4154984"/>
          </a:xfrm>
          <a:prstGeom prst="rect">
            <a:avLst/>
          </a:prstGeom>
          <a:noFill/>
          <a:ln w="9525">
            <a:noFill/>
            <a:miter lim="800000"/>
            <a:headEnd/>
            <a:tailEnd/>
          </a:ln>
        </p:spPr>
        <p:txBody>
          <a:bodyPr wrap="square">
            <a:spAutoFit/>
          </a:bodyPr>
          <a:lstStyle/>
          <a:p>
            <a:r>
              <a:rPr lang="it-IT" sz="2400" b="1" dirty="0">
                <a:solidFill>
                  <a:srgbClr val="23293D"/>
                </a:solidFill>
                <a:latin typeface="Arial" panose="020B0604020202020204" pitchFamily="34" charset="0"/>
                <a:ea typeface="Arial Unicode MS" panose="020B0604020202020204" pitchFamily="34" charset="-128"/>
                <a:cs typeface="Arial" panose="020B0604020202020204" pitchFamily="34" charset="0"/>
              </a:rPr>
              <a:t>5. Le grandi scelte politiche implicite nel PNRR</a:t>
            </a:r>
          </a:p>
          <a:p>
            <a:endParaRPr lang="it-IT" sz="2400" b="1"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r>
              <a:rPr lang="it-IT" sz="2400" dirty="0">
                <a:effectLst/>
                <a:latin typeface="Arial" panose="020B0604020202020204" pitchFamily="34" charset="0"/>
                <a:ea typeface="Calibri" panose="020F0502020204030204" pitchFamily="34" charset="0"/>
                <a:cs typeface="Arial" panose="020B0604020202020204" pitchFamily="34" charset="0"/>
              </a:rPr>
              <a:t>Il rilancio degli investimenti pubblici…</a:t>
            </a:r>
          </a:p>
          <a:p>
            <a:r>
              <a:rPr lang="it-IT" sz="2400" dirty="0">
                <a:latin typeface="Arial" panose="020B0604020202020204" pitchFamily="34" charset="0"/>
                <a:ea typeface="Calibri" panose="020F0502020204030204" pitchFamily="34" charset="0"/>
                <a:cs typeface="Arial" panose="020B0604020202020204" pitchFamily="34" charset="0"/>
              </a:rPr>
              <a:t>.. e il conseguente rafforzamento dei servizi pubblici</a:t>
            </a:r>
          </a:p>
          <a:p>
            <a:r>
              <a:rPr lang="it-IT" sz="2400" dirty="0">
                <a:effectLst/>
                <a:latin typeface="Arial" panose="020B0604020202020204" pitchFamily="34" charset="0"/>
                <a:ea typeface="Calibri" panose="020F0502020204030204" pitchFamily="34" charset="0"/>
                <a:cs typeface="Arial" panose="020B0604020202020204" pitchFamily="34" charset="0"/>
              </a:rPr>
              <a:t>Programmazione vs. «grandi opere»</a:t>
            </a:r>
          </a:p>
          <a:p>
            <a:r>
              <a:rPr lang="it-IT" sz="2400" dirty="0">
                <a:latin typeface="Arial" panose="020B0604020202020204" pitchFamily="34" charset="0"/>
                <a:ea typeface="Calibri" panose="020F0502020204030204" pitchFamily="34" charset="0"/>
                <a:cs typeface="Arial" panose="020B0604020202020204" pitchFamily="34" charset="0"/>
              </a:rPr>
              <a:t>Quale pubblica amministrazione? L’indispensabile rafforzamento dei comuni e del loro personale</a:t>
            </a:r>
          </a:p>
          <a:p>
            <a:r>
              <a:rPr lang="it-IT" sz="2400" dirty="0">
                <a:latin typeface="Arial" panose="020B0604020202020204" pitchFamily="34" charset="0"/>
                <a:ea typeface="Calibri" panose="020F0502020204030204" pitchFamily="34" charset="0"/>
                <a:cs typeface="Arial" panose="020B0604020202020204" pitchFamily="34" charset="0"/>
              </a:rPr>
              <a:t>Pensare il Sud: investimenti e politiche correnti (e coerenti)</a:t>
            </a:r>
          </a:p>
          <a:p>
            <a:r>
              <a:rPr lang="it-IT" sz="2400" dirty="0">
                <a:latin typeface="Arial" panose="020B0604020202020204" pitchFamily="34" charset="0"/>
                <a:ea typeface="Calibri" panose="020F0502020204030204" pitchFamily="34" charset="0"/>
                <a:cs typeface="Arial" panose="020B0604020202020204" pitchFamily="34" charset="0"/>
              </a:rPr>
              <a:t>Costruire nuova capacità produttiva: quale politica industriale? Quale ruolo (al Sud) per la transizione verde?</a:t>
            </a:r>
          </a:p>
          <a:p>
            <a:r>
              <a:rPr lang="it-IT" sz="2400" dirty="0">
                <a:latin typeface="Arial" panose="020B0604020202020204" pitchFamily="34" charset="0"/>
                <a:ea typeface="Calibri" panose="020F0502020204030204" pitchFamily="34" charset="0"/>
                <a:cs typeface="Arial" panose="020B0604020202020204" pitchFamily="34" charset="0"/>
              </a:rPr>
              <a:t>I persistenti divari di genere</a:t>
            </a:r>
            <a:endParaRPr lang="it-IT"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spTree>
    <p:extLst>
      <p:ext uri="{BB962C8B-B14F-4D97-AF65-F5344CB8AC3E}">
        <p14:creationId xmlns:p14="http://schemas.microsoft.com/office/powerpoint/2010/main" val="24755363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7C18CA-504B-C988-8625-7B9A6EB6480F}"/>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57EE16A9-B23F-F7C1-716F-DDD86A1B5B63}"/>
              </a:ext>
            </a:extLst>
          </p:cNvPr>
          <p:cNvPicPr>
            <a:picLocks noChangeAspect="1"/>
          </p:cNvPicPr>
          <p:nvPr/>
        </p:nvPicPr>
        <p:blipFill>
          <a:blip r:embed="rId2"/>
          <a:stretch>
            <a:fillRect/>
          </a:stretch>
        </p:blipFill>
        <p:spPr>
          <a:xfrm>
            <a:off x="620110" y="223462"/>
            <a:ext cx="10783614" cy="6312631"/>
          </a:xfrm>
          <a:prstGeom prst="rect">
            <a:avLst/>
          </a:prstGeom>
        </p:spPr>
      </p:pic>
    </p:spTree>
    <p:extLst>
      <p:ext uri="{BB962C8B-B14F-4D97-AF65-F5344CB8AC3E}">
        <p14:creationId xmlns:p14="http://schemas.microsoft.com/office/powerpoint/2010/main" val="796557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AE9EF19F-0C7D-4633-9A38-02E0F04E4208}"/>
              </a:ext>
            </a:extLst>
          </p:cNvPr>
          <p:cNvSpPr txBox="1">
            <a:spLocks noChangeArrowheads="1"/>
          </p:cNvSpPr>
          <p:nvPr/>
        </p:nvSpPr>
        <p:spPr bwMode="auto">
          <a:xfrm>
            <a:off x="1524000" y="622715"/>
            <a:ext cx="9797935" cy="3046988"/>
          </a:xfrm>
          <a:prstGeom prst="rect">
            <a:avLst/>
          </a:prstGeom>
          <a:noFill/>
          <a:ln w="9525">
            <a:noFill/>
            <a:miter lim="800000"/>
            <a:headEnd/>
            <a:tailEnd/>
          </a:ln>
        </p:spPr>
        <p:txBody>
          <a:bodyPr wrap="square">
            <a:spAutoFit/>
          </a:bodyPr>
          <a:lstStyle/>
          <a:p>
            <a:r>
              <a:rPr lang="it-IT" sz="2400" b="1" dirty="0">
                <a:solidFill>
                  <a:srgbClr val="23293D"/>
                </a:solidFill>
                <a:latin typeface="Arial" panose="020B0604020202020204" pitchFamily="34" charset="0"/>
                <a:ea typeface="Arial Unicode MS" panose="020B0604020202020204" pitchFamily="34" charset="-128"/>
                <a:cs typeface="Arial" panose="020B0604020202020204" pitchFamily="34" charset="0"/>
              </a:rPr>
              <a:t>2. L’allocazione delle risorse e le disparità territoriali</a:t>
            </a:r>
          </a:p>
          <a:p>
            <a:endParaRPr lang="it-IT" sz="2400" b="1"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r>
              <a:rPr lang="it-IT" sz="2400" dirty="0">
                <a:effectLst/>
                <a:latin typeface="Arial" panose="020B0604020202020204" pitchFamily="34" charset="0"/>
                <a:ea typeface="Calibri" panose="020F0502020204030204" pitchFamily="34" charset="0"/>
                <a:cs typeface="Arial" panose="020B0604020202020204" pitchFamily="34" charset="0"/>
              </a:rPr>
              <a:t>L’attuazione: tutto il potere ai Ministri, senza coordinamento, senza dibattito e con poca </a:t>
            </a:r>
            <a:r>
              <a:rPr lang="it-IT" sz="2400" dirty="0">
                <a:latin typeface="Arial" panose="020B0604020202020204" pitchFamily="34" charset="0"/>
                <a:ea typeface="Calibri" panose="020F0502020204030204" pitchFamily="34" charset="0"/>
                <a:cs typeface="Arial" panose="020B0604020202020204" pitchFamily="34" charset="0"/>
              </a:rPr>
              <a:t>i</a:t>
            </a:r>
            <a:r>
              <a:rPr lang="it-IT" sz="2400" dirty="0">
                <a:effectLst/>
                <a:latin typeface="Arial" panose="020B0604020202020204" pitchFamily="34" charset="0"/>
                <a:ea typeface="Calibri" panose="020F0502020204030204" pitchFamily="34" charset="0"/>
                <a:cs typeface="Arial" panose="020B0604020202020204" pitchFamily="34" charset="0"/>
              </a:rPr>
              <a:t>nformazione. Tante scelte politiche, con luci e ombre. </a:t>
            </a:r>
          </a:p>
          <a:p>
            <a:r>
              <a:rPr lang="it-IT" sz="2400" dirty="0">
                <a:latin typeface="Arial" panose="020B0604020202020204" pitchFamily="34" charset="0"/>
                <a:ea typeface="Calibri" panose="020F0502020204030204" pitchFamily="34" charset="0"/>
                <a:cs typeface="Arial" panose="020B0604020202020204" pitchFamily="34" charset="0"/>
              </a:rPr>
              <a:t>Il Piano non «vede» i territori, non interviene su specificità o bisogni misurati: C’è solo una generale clausola di allocazione del 40% nel Mezzogiorno</a:t>
            </a:r>
            <a:endParaRPr lang="it-IT"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spTree>
    <p:extLst>
      <p:ext uri="{BB962C8B-B14F-4D97-AF65-F5344CB8AC3E}">
        <p14:creationId xmlns:p14="http://schemas.microsoft.com/office/powerpoint/2010/main" val="34952754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AE9EF19F-0C7D-4633-9A38-02E0F04E4208}"/>
              </a:ext>
            </a:extLst>
          </p:cNvPr>
          <p:cNvSpPr txBox="1">
            <a:spLocks noChangeArrowheads="1"/>
          </p:cNvSpPr>
          <p:nvPr/>
        </p:nvSpPr>
        <p:spPr bwMode="auto">
          <a:xfrm>
            <a:off x="1524000" y="622715"/>
            <a:ext cx="9797935" cy="4154984"/>
          </a:xfrm>
          <a:prstGeom prst="rect">
            <a:avLst/>
          </a:prstGeom>
          <a:noFill/>
          <a:ln w="9525">
            <a:noFill/>
            <a:miter lim="800000"/>
            <a:headEnd/>
            <a:tailEnd/>
          </a:ln>
        </p:spPr>
        <p:txBody>
          <a:bodyPr wrap="square">
            <a:spAutoFit/>
          </a:bodyPr>
          <a:lstStyle/>
          <a:p>
            <a:r>
              <a:rPr lang="it-IT" sz="2400" b="1" dirty="0">
                <a:solidFill>
                  <a:srgbClr val="23293D"/>
                </a:solidFill>
                <a:latin typeface="Arial" panose="020B0604020202020204" pitchFamily="34" charset="0"/>
                <a:ea typeface="Arial Unicode MS" panose="020B0604020202020204" pitchFamily="34" charset="-128"/>
                <a:cs typeface="Arial" panose="020B0604020202020204" pitchFamily="34" charset="0"/>
              </a:rPr>
              <a:t>Per concludere</a:t>
            </a:r>
          </a:p>
          <a:p>
            <a:endParaRPr lang="it-IT" sz="2400" b="1"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pPr algn="just"/>
            <a:r>
              <a:rPr lang="it-IT" sz="2400" dirty="0">
                <a:effectLst/>
                <a:latin typeface="Arial" panose="020B0604020202020204" pitchFamily="34" charset="0"/>
                <a:ea typeface="Calibri" panose="020F0502020204030204" pitchFamily="34" charset="0"/>
                <a:cs typeface="Arial" panose="020B0604020202020204" pitchFamily="34" charset="0"/>
              </a:rPr>
              <a:t>Le scelte del PNRR sono politiche, e la politica deve attrezzarsi per discuterne (ma non sta accadendo!)</a:t>
            </a:r>
          </a:p>
          <a:p>
            <a:pPr algn="just"/>
            <a:r>
              <a:rPr lang="it-IT" sz="2400" dirty="0">
                <a:latin typeface="Arial" panose="020B0604020202020204" pitchFamily="34" charset="0"/>
                <a:ea typeface="Calibri" panose="020F0502020204030204" pitchFamily="34" charset="0"/>
                <a:cs typeface="Arial" panose="020B0604020202020204" pitchFamily="34" charset="0"/>
              </a:rPr>
              <a:t>Le scelte del PNRR plasmano il paese, le sue reti e i suoi servizi, a lungo termine: esperti e accademia devono discuterne molto più approfonditamente</a:t>
            </a:r>
          </a:p>
          <a:p>
            <a:pPr algn="just"/>
            <a:r>
              <a:rPr lang="it-IT" sz="2400" dirty="0">
                <a:effectLst/>
                <a:latin typeface="Arial" panose="020B0604020202020204" pitchFamily="34" charset="0"/>
                <a:ea typeface="Calibri" panose="020F0502020204030204" pitchFamily="34" charset="0"/>
                <a:cs typeface="Arial" panose="020B0604020202020204" pitchFamily="34" charset="0"/>
              </a:rPr>
              <a:t>La principale lezione del PNRR. Un paese non si rilancia con una lista di interven</a:t>
            </a:r>
            <a:r>
              <a:rPr lang="it-IT" sz="2400" dirty="0">
                <a:latin typeface="Arial" panose="020B0604020202020204" pitchFamily="34" charset="0"/>
                <a:ea typeface="Calibri" panose="020F0502020204030204" pitchFamily="34" charset="0"/>
                <a:cs typeface="Arial" panose="020B0604020202020204" pitchFamily="34" charset="0"/>
              </a:rPr>
              <a:t>ti scritti dai «Migliori», ma solo attraverso la «voice» di cittadini e portatori di interessi;  un dibattito pubblico acceso, informato, aperto, proiettato nel futuro,  sulle scelte che si compiono</a:t>
            </a:r>
            <a:endParaRPr lang="it-IT"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spTree>
    <p:extLst>
      <p:ext uri="{BB962C8B-B14F-4D97-AF65-F5344CB8AC3E}">
        <p14:creationId xmlns:p14="http://schemas.microsoft.com/office/powerpoint/2010/main" val="2048941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AE9EF19F-0C7D-4633-9A38-02E0F04E4208}"/>
              </a:ext>
            </a:extLst>
          </p:cNvPr>
          <p:cNvSpPr txBox="1">
            <a:spLocks noChangeArrowheads="1"/>
          </p:cNvSpPr>
          <p:nvPr/>
        </p:nvSpPr>
        <p:spPr bwMode="auto">
          <a:xfrm>
            <a:off x="1524000" y="476673"/>
            <a:ext cx="9143999" cy="4524315"/>
          </a:xfrm>
          <a:prstGeom prst="rect">
            <a:avLst/>
          </a:prstGeom>
          <a:noFill/>
          <a:ln w="9525">
            <a:noFill/>
            <a:miter lim="800000"/>
            <a:headEnd/>
            <a:tailEnd/>
          </a:ln>
        </p:spPr>
        <p:txBody>
          <a:bodyPr wrap="square">
            <a:spAutoFit/>
          </a:bodyPr>
          <a:lstStyle/>
          <a:p>
            <a:pPr algn="just"/>
            <a:endPar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pPr algn="just"/>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Il NGEU ha l’obiettivo di sostenere la ripresa di tutti gli stati membri e di non far crescere le disparità fra di essi. </a:t>
            </a:r>
          </a:p>
          <a:p>
            <a:pPr algn="just"/>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Per questo alloca le sue risorse non in proporzione alla popolazione, ma in relazione alle difficoltà strutturali degli stati membri (disoccupazione) e alle loro necessità di ripresa dopo la pandemia covid.</a:t>
            </a:r>
          </a:p>
          <a:p>
            <a:pPr algn="just"/>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La riduzione delle disuguaglianze territoriali (fra stati) è dunque principio fondante del programma.</a:t>
            </a:r>
          </a:p>
          <a:p>
            <a:pPr algn="just"/>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Le guidelines della Commissione Europea invitano gli stati membri a fare lo stesso al loro interno, allocando le risorse più che proporzionalmente ai territori in maggiore difficoltà</a:t>
            </a:r>
          </a:p>
        </p:txBody>
      </p:sp>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spTree>
    <p:extLst>
      <p:ext uri="{BB962C8B-B14F-4D97-AF65-F5344CB8AC3E}">
        <p14:creationId xmlns:p14="http://schemas.microsoft.com/office/powerpoint/2010/main" val="1701711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AE9EF19F-0C7D-4633-9A38-02E0F04E4208}"/>
              </a:ext>
            </a:extLst>
          </p:cNvPr>
          <p:cNvSpPr txBox="1">
            <a:spLocks noChangeArrowheads="1"/>
          </p:cNvSpPr>
          <p:nvPr/>
        </p:nvSpPr>
        <p:spPr bwMode="auto">
          <a:xfrm>
            <a:off x="1524000" y="476673"/>
            <a:ext cx="9143999" cy="4524315"/>
          </a:xfrm>
          <a:prstGeom prst="rect">
            <a:avLst/>
          </a:prstGeom>
          <a:noFill/>
          <a:ln w="9525">
            <a:noFill/>
            <a:miter lim="800000"/>
            <a:headEnd/>
            <a:tailEnd/>
          </a:ln>
        </p:spPr>
        <p:txBody>
          <a:bodyPr wrap="square">
            <a:spAutoFit/>
          </a:bodyPr>
          <a:lstStyle/>
          <a:p>
            <a:pPr algn="just"/>
            <a:endPar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pPr algn="just"/>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E’ un tema fondamentale: </a:t>
            </a:r>
          </a:p>
          <a:p>
            <a:pPr algn="just"/>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Perché le condizioni dei luoghi influenzano direttamente il benessere delle persone, e le disparità fra i luoghi sono l’altra faccia della medaglia delle disparità fra le persone</a:t>
            </a:r>
          </a:p>
          <a:p>
            <a:pPr algn="just"/>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Perché chi vive nei luoghi «abbandonati» tende a maturare un sentimento di rancore e a richiedere «protezione» alle forze politiche di taglio sovranista e protezionista</a:t>
            </a:r>
          </a:p>
          <a:p>
            <a:pPr algn="just"/>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Perché le disuguaglianze territoriali incrociano profondamente le disuguaglianze di genere: nei territori più deboli le disparità di genere sono molto maggiori; minore la disponibilità di servizi, più ampi gli scarti nei tassi di occupazione</a:t>
            </a:r>
          </a:p>
        </p:txBody>
      </p:sp>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spTree>
    <p:extLst>
      <p:ext uri="{BB962C8B-B14F-4D97-AF65-F5344CB8AC3E}">
        <p14:creationId xmlns:p14="http://schemas.microsoft.com/office/powerpoint/2010/main" val="4131115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AE9EF19F-0C7D-4633-9A38-02E0F04E4208}"/>
              </a:ext>
            </a:extLst>
          </p:cNvPr>
          <p:cNvSpPr txBox="1">
            <a:spLocks noChangeArrowheads="1"/>
          </p:cNvSpPr>
          <p:nvPr/>
        </p:nvSpPr>
        <p:spPr bwMode="auto">
          <a:xfrm>
            <a:off x="1524000" y="476673"/>
            <a:ext cx="9143999" cy="5816977"/>
          </a:xfrm>
          <a:prstGeom prst="rect">
            <a:avLst/>
          </a:prstGeom>
          <a:noFill/>
          <a:ln w="9525">
            <a:noFill/>
            <a:miter lim="800000"/>
            <a:headEnd/>
            <a:tailEnd/>
          </a:ln>
        </p:spPr>
        <p:txBody>
          <a:bodyPr wrap="square">
            <a:spAutoFit/>
          </a:bodyPr>
          <a:lstStyle/>
          <a:p>
            <a:pPr algn="just"/>
            <a:endPar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pPr algn="just"/>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Invece, il PNRR non ha una esplicita dimensione territoriale. Procede per Linee settoriali, a «canne d’organo»; raramente incrociate con i territori. In ben 122 delle sue 187 Linee di Investimento non c’è alcuna indicazione territoriale. </a:t>
            </a:r>
          </a:p>
          <a:p>
            <a:pPr algn="just"/>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I progetti «cadono» dall’alto nei territori, senza essere collegati a indicatori di bisogno o a potenzialità di sviluppo. Il rischio è che il Piano e i suoi progetti non siano in grado di valorizzare le conoscenze disponibili nei territori e di intercettare e sostenere le migliori esperienze degli ultimi anni; né di ridurre significativamente le disparità territoriali, che in Italia sono notevoli, crescenti e «</a:t>
            </a:r>
            <a:r>
              <a:rPr lang="it-IT" sz="2400" dirty="0" err="1">
                <a:solidFill>
                  <a:srgbClr val="23293D"/>
                </a:solidFill>
                <a:latin typeface="Arial" panose="020B0604020202020204" pitchFamily="34" charset="0"/>
                <a:ea typeface="Arial Unicode MS" panose="020B0604020202020204" pitchFamily="34" charset="-128"/>
                <a:cs typeface="Arial" panose="020B0604020202020204" pitchFamily="34" charset="0"/>
              </a:rPr>
              <a:t>multiscalari</a:t>
            </a:r>
            <a:r>
              <a:rPr lang="it-IT" sz="2400" dirty="0">
                <a:solidFill>
                  <a:srgbClr val="23293D"/>
                </a:solidFill>
                <a:latin typeface="Arial" panose="020B0604020202020204" pitchFamily="34" charset="0"/>
                <a:ea typeface="Arial Unicode MS" panose="020B0604020202020204" pitchFamily="34" charset="-128"/>
                <a:cs typeface="Arial" panose="020B0604020202020204" pitchFamily="34" charset="0"/>
              </a:rPr>
              <a:t>»: Nord-Sud, ma anche all’interno del Centro-Nord e del Sud e con una importante dimensione aree urbane-aree interne.</a:t>
            </a:r>
          </a:p>
          <a:p>
            <a:pPr algn="just"/>
            <a:endParaRPr lang="it-IT"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a:p>
            <a:pPr algn="just"/>
            <a:endParaRPr lang="it-IT" dirty="0">
              <a:solidFill>
                <a:srgbClr val="23293D"/>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14" name="Rectangle 8">
            <a:extLst>
              <a:ext uri="{FF2B5EF4-FFF2-40B4-BE49-F238E27FC236}">
                <a16:creationId xmlns:a16="http://schemas.microsoft.com/office/drawing/2014/main" id="{3E6C79E3-5F01-4E13-8115-32FE8A02FA46}"/>
              </a:ext>
            </a:extLst>
          </p:cNvPr>
          <p:cNvSpPr>
            <a:spLocks noChangeArrowheads="1"/>
          </p:cNvSpPr>
          <p:nvPr/>
        </p:nvSpPr>
        <p:spPr bwMode="auto">
          <a:xfrm>
            <a:off x="1524000" y="6741368"/>
            <a:ext cx="9144000" cy="116632"/>
          </a:xfrm>
          <a:prstGeom prst="rect">
            <a:avLst/>
          </a:prstGeom>
          <a:solidFill>
            <a:srgbClr val="006699"/>
          </a:solidFill>
          <a:ln w="9525">
            <a:noFill/>
            <a:miter lim="800000"/>
            <a:headEnd/>
            <a:tailEnd/>
          </a:ln>
        </p:spPr>
        <p:txBody>
          <a:bodyPr wrap="none" anchor="ctr"/>
          <a:lstStyle/>
          <a:p>
            <a:endParaRPr lang="it-IT" dirty="0"/>
          </a:p>
        </p:txBody>
      </p:sp>
    </p:spTree>
    <p:extLst>
      <p:ext uri="{BB962C8B-B14F-4D97-AF65-F5344CB8AC3E}">
        <p14:creationId xmlns:p14="http://schemas.microsoft.com/office/powerpoint/2010/main" val="410811354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TotalTime>
  <Words>3209</Words>
  <Application>Microsoft Office PowerPoint</Application>
  <PresentationFormat>Widescreen</PresentationFormat>
  <Paragraphs>175</Paragraphs>
  <Slides>60</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60</vt:i4>
      </vt:variant>
    </vt:vector>
  </HeadingPairs>
  <TitlesOfParts>
    <vt:vector size="66" baseType="lpstr">
      <vt:lpstr>Calibri-Bold</vt:lpstr>
      <vt:lpstr>Arial</vt:lpstr>
      <vt:lpstr>Calibri</vt:lpstr>
      <vt:lpstr>Calibri Light</vt:lpstr>
      <vt:lpstr>Cambria</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 primi 100 assegnatari hanno sinora ricevuto 68,17 miliardi sui 191,5 totali (35,5%) Rete Ferroviaria Italiana la più importante con 24 miliardi. Fra i 100 sono incluse 16 Regioni per 10,65 miliardi (il 15,6%): principali beneficiari la Lombardia (1,63 miliardi), seguita da Campania (1,58 miliardi), Lazio (1,32 miliardi) e Puglia (1,2 miliardi) Poi 23 tra 17 Comuni e 6 città metropolitane, con 7,89 miliardi (l’11,5%). Roma Capitale è assegnataria di un miliardo. Seconda Palermo (709,6 milioni), prima di Napoli (668,3 milioni), Bologna (654,5 milioni) e Genova (525,8 milioni). Tra le Città metropolitane spiccano Catania (384 milioni) e ancora Roma (341,9 milioni). Milano ha progetti per 259,7 milioni; la Città metropolitana per 201,3 milioni. Nove i ministeri nell’elenco dei 100; la Giustizia ha ottenuto 2,26 miliardi destinati a rafforzare l’Ufficio del processo e i 140 milioni per la digitalizzazione.  Tra le aziende E-distribuzione Spa, al secondo posto dopo Rfi con 3,47 miliardi per gli interventi su smart grid e resilienza climatica sulle reti, e Open Fiber, con 1,82 miliardi per il Piano Italia a 1 giga. </vt:lpstr>
      <vt:lpstr>Presentazione standard di PowerPoint</vt:lpstr>
      <vt:lpstr>Presentazione standard di PowerPoint</vt:lpstr>
      <vt:lpstr>Risorse Pnrr assegnate a progetti selezionati a livello comunale (Openpolis)</vt:lpstr>
      <vt:lpstr>Presentazione standard di PowerPoint</vt:lpstr>
      <vt:lpstr>Presentazione standard di PowerPoint</vt:lpstr>
      <vt:lpstr>Presentazione standard di PowerPoint</vt:lpstr>
      <vt:lpstr>Presentazione standard di PowerPoint</vt:lpstr>
      <vt:lpstr>Scuole: analisi Svimez  10,7 mld all’istruzione (circa la metà destinate alla riqualificazione degli edifici scolastici)  sostanziale assenza di correlazione tra livelli di spesa e indicatori di fabbisogno: i territori non sono stati beneficiari di risorse proporzionali ai rispettivi fabbisogni di investimento.  La relazione tra spesa e fabbisogni non segue alcun pattern: a parità di risorse corrispondono livelli di fabbisogno fortemente eterogenei; in corrispondenza del medesimo indicatore di fabbisogno si osservano livelli di spesa estremamente differenziati L’assegnazione delle risorse a favore di ciascuna regione non si è basata su una preventiva e puntuale mappatura territoriale dei fabbisogni di investimento.  Il caso delle mense: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gare PNRR/PNC bandite da comuni committenti (cumulata), gennaio 2023-15 giugno 2023 Fonte: elaborazione IFEL-Fondazione ANCI su ANAC, 2023</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Fondi Pnrr per progetti a rischio (Openpolis)</vt:lpstr>
      <vt:lpstr>Progetti definanziati: valore in euro pro capite per regione Fonte: Banca d’Italia </vt:lpstr>
      <vt:lpstr>Progetti definanziati (rigenerazione urbana, sx e resilienza, dx) (Openpolis)</vt:lpstr>
      <vt:lpstr>Presentazione standard di PowerPoint</vt:lpstr>
      <vt:lpstr>Aree comunali che potrebbero non beneficiare di alcun intervento finanziato da PNRR/PNC nell’ipotesi di definanziamento.   Stime IRPET settembre 2023 </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GIANFRANCO VIESTI</dc:creator>
  <cp:lastModifiedBy>Campanelli Manuela</cp:lastModifiedBy>
  <cp:revision>165</cp:revision>
  <dcterms:created xsi:type="dcterms:W3CDTF">2020-02-20T16:34:38Z</dcterms:created>
  <dcterms:modified xsi:type="dcterms:W3CDTF">2023-11-20T14:09:03Z</dcterms:modified>
</cp:coreProperties>
</file>