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417" r:id="rId2"/>
    <p:sldId id="518" r:id="rId3"/>
    <p:sldId id="355" r:id="rId4"/>
    <p:sldId id="519" r:id="rId5"/>
    <p:sldId id="520" r:id="rId6"/>
    <p:sldId id="522" r:id="rId7"/>
    <p:sldId id="523" r:id="rId8"/>
    <p:sldId id="498" r:id="rId9"/>
    <p:sldId id="487" r:id="rId10"/>
    <p:sldId id="494" r:id="rId11"/>
    <p:sldId id="524" r:id="rId12"/>
    <p:sldId id="506" r:id="rId13"/>
    <p:sldId id="480" r:id="rId14"/>
    <p:sldId id="525" r:id="rId15"/>
    <p:sldId id="287" r:id="rId16"/>
    <p:sldId id="507" r:id="rId17"/>
    <p:sldId id="486" r:id="rId18"/>
    <p:sldId id="399" r:id="rId19"/>
  </p:sldIdLst>
  <p:sldSz cx="12192000" cy="6858000"/>
  <p:notesSz cx="6800850" cy="99329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BFC4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238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14" y="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8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2863" y="2"/>
            <a:ext cx="2946400" cy="498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D2350-3C58-4E92-9BC8-9E19F8FD8440}" type="datetimeFigureOut">
              <a:rPr lang="it-IT" smtClean="0"/>
              <a:t>30/04/2024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1" y="4779964"/>
            <a:ext cx="5441950" cy="391159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4514"/>
            <a:ext cx="2946400" cy="498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2863" y="9434514"/>
            <a:ext cx="2946400" cy="498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68079B-3A67-4D7B-A695-AC5A353D90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3837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079B-3A67-4D7B-A695-AC5A353D900A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9399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079B-3A67-4D7B-A695-AC5A353D900A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6671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079B-3A67-4D7B-A695-AC5A353D900A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8250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079B-3A67-4D7B-A695-AC5A353D900A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3431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8079B-3A67-4D7B-A695-AC5A353D900A}" type="slidenum">
              <a:rPr lang="it-IT" smtClean="0"/>
              <a:pPr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8437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3670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484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0346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0154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8802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3805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614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3342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6045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0494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8067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2811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4982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6066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5289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112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20787-E921-48A4-9598-F4EEB34202A1}" type="datetimeFigureOut">
              <a:rPr lang="it-IT" smtClean="0"/>
              <a:pPr/>
              <a:t>30/04/2024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4290454-81AE-4C71-BE98-C6F3C07FB60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6404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c.perniciano@cgil.it" TargetMode="Externa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Immagine che contiene testo, carta, Prodotto di carta, calligrafia">
            <a:extLst>
              <a:ext uri="{FF2B5EF4-FFF2-40B4-BE49-F238E27FC236}">
                <a16:creationId xmlns:a16="http://schemas.microsoft.com/office/drawing/2014/main" id="{7293BB88-548D-2CED-969F-1E10F0258A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38" y="0"/>
            <a:ext cx="11988724" cy="6858000"/>
          </a:xfrm>
          <a:prstGeom prst="rect">
            <a:avLst/>
          </a:prstGeom>
        </p:spPr>
      </p:pic>
      <p:pic>
        <p:nvPicPr>
          <p:cNvPr id="7" name="Picture 1" descr="C:\Users\R.Sanna\Desktop\CGIL.png">
            <a:extLst>
              <a:ext uri="{FF2B5EF4-FFF2-40B4-BE49-F238E27FC236}">
                <a16:creationId xmlns:a16="http://schemas.microsoft.com/office/drawing/2014/main" id="{FBFCFE5B-EBFE-415A-9BAC-827C895A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94573" y="5745798"/>
            <a:ext cx="797427" cy="1112202"/>
          </a:xfrm>
          <a:prstGeom prst="rect">
            <a:avLst/>
          </a:prstGeom>
          <a:noFill/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9C60B07F-479C-5E27-1FAD-E9A6073458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719" y="984070"/>
            <a:ext cx="11575361" cy="1618726"/>
          </a:xfrm>
        </p:spPr>
        <p:txBody>
          <a:bodyPr>
            <a:noAutofit/>
          </a:bodyPr>
          <a:lstStyle/>
          <a:p>
            <a:pPr algn="ctr"/>
            <a:r>
              <a:rPr lang="it-IT" b="1" dirty="0">
                <a:latin typeface="Bahnschrift" panose="020B0502040204020203" pitchFamily="34" charset="0"/>
                <a:cs typeface="Calibri" panose="020F0502020204030204" pitchFamily="34" charset="0"/>
              </a:rPr>
              <a:t>LE PROPOSTE SUL FISCO</a:t>
            </a:r>
            <a:br>
              <a:rPr lang="it-IT" b="1" dirty="0">
                <a:latin typeface="Bahnschrift" panose="020B0502040204020203" pitchFamily="34" charset="0"/>
                <a:cs typeface="Calibri" panose="020F0502020204030204" pitchFamily="34" charset="0"/>
              </a:rPr>
            </a:br>
            <a:r>
              <a:rPr lang="it-IT" b="1" dirty="0">
                <a:latin typeface="Bahnschrift" panose="020B0502040204020203" pitchFamily="34" charset="0"/>
                <a:cs typeface="Calibri" panose="020F0502020204030204" pitchFamily="34" charset="0"/>
              </a:rPr>
              <a:t>DEL SINDACATO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290EC47-50F8-D773-3420-D756DD685E7A}"/>
              </a:ext>
            </a:extLst>
          </p:cNvPr>
          <p:cNvSpPr txBox="1"/>
          <p:nvPr/>
        </p:nvSpPr>
        <p:spPr>
          <a:xfrm>
            <a:off x="711778" y="3672457"/>
            <a:ext cx="11279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latin typeface="Bahnschrift" panose="020B0502040204020203" pitchFamily="34" charset="0"/>
                <a:cs typeface="Aharoni" panose="02010803020104030203" pitchFamily="2" charset="-79"/>
              </a:rPr>
              <a:t>Dalla piattaforma unitaria alla Legge Delega 111/2023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ABD75FB-894D-CAF4-DF1D-F469A0ABF37C}"/>
              </a:ext>
            </a:extLst>
          </p:cNvPr>
          <p:cNvSpPr txBox="1"/>
          <p:nvPr/>
        </p:nvSpPr>
        <p:spPr>
          <a:xfrm>
            <a:off x="8858141" y="5751400"/>
            <a:ext cx="2534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Bahnschrift" panose="020B0502040204020203" pitchFamily="34" charset="0"/>
              </a:rPr>
              <a:t>Roma, 18 aprile 2024</a:t>
            </a:r>
          </a:p>
        </p:txBody>
      </p:sp>
    </p:spTree>
    <p:extLst>
      <p:ext uri="{BB962C8B-B14F-4D97-AF65-F5344CB8AC3E}">
        <p14:creationId xmlns:p14="http://schemas.microsoft.com/office/powerpoint/2010/main" val="14296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C:\Users\R.Sanna\Desktop\CGIL.png">
            <a:extLst>
              <a:ext uri="{FF2B5EF4-FFF2-40B4-BE49-F238E27FC236}">
                <a16:creationId xmlns:a16="http://schemas.microsoft.com/office/drawing/2014/main" id="{FBFCFE5B-EBFE-415A-9BAC-827C895A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94573" y="5745798"/>
            <a:ext cx="797427" cy="1112202"/>
          </a:xfrm>
          <a:prstGeom prst="rect">
            <a:avLst/>
          </a:prstGeom>
          <a:noFill/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9C60B07F-479C-5E27-1FAD-E9A6073458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262" y="174171"/>
            <a:ext cx="11575361" cy="808830"/>
          </a:xfrm>
        </p:spPr>
        <p:txBody>
          <a:bodyPr>
            <a:noAutofit/>
          </a:bodyPr>
          <a:lstStyle/>
          <a:p>
            <a:pPr algn="ctr"/>
            <a:r>
              <a:rPr lang="it-IT" b="1" dirty="0">
                <a:latin typeface="Bahnschrift" panose="020B0502040204020203" pitchFamily="34" charset="0"/>
                <a:cs typeface="Calibri" panose="020F0502020204030204" pitchFamily="34" charset="0"/>
              </a:rPr>
              <a:t>Piattaforma unitaria CGIL CISL UIL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E8A2786-FB9F-2F7A-CDAB-0B2AEDED7968}"/>
              </a:ext>
            </a:extLst>
          </p:cNvPr>
          <p:cNvSpPr txBox="1"/>
          <p:nvPr/>
        </p:nvSpPr>
        <p:spPr>
          <a:xfrm>
            <a:off x="1471748" y="1862971"/>
            <a:ext cx="1045899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rgbClr val="FF0000"/>
              </a:buClr>
              <a:buFont typeface="Bahnschrift" panose="020B0502040204020203" pitchFamily="34" charset="0"/>
              <a:buChar char="×"/>
            </a:pPr>
            <a:r>
              <a:rPr lang="it-IT" sz="3200" dirty="0">
                <a:latin typeface="Bahnschrift" panose="020B0502040204020203" pitchFamily="34" charset="0"/>
                <a:cs typeface="Aharoni" panose="02010803020104030203" pitchFamily="2" charset="-79"/>
              </a:rPr>
              <a:t>Necessità di una riforma organica</a:t>
            </a:r>
          </a:p>
          <a:p>
            <a:pPr marL="571500" indent="-5715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it-IT" sz="3200" dirty="0">
                <a:latin typeface="Bahnschrift" panose="020B0502040204020203" pitchFamily="34" charset="0"/>
                <a:cs typeface="Aharoni" panose="02010803020104030203" pitchFamily="2" charset="-79"/>
              </a:rPr>
              <a:t>Incremento delle detrazioni per lavoro e pensioni</a:t>
            </a:r>
          </a:p>
          <a:p>
            <a:pPr marL="571500" indent="-571500">
              <a:buClr>
                <a:srgbClr val="FF0000"/>
              </a:buClr>
              <a:buFont typeface="Bahnschrift" panose="020B0502040204020203" pitchFamily="34" charset="0"/>
              <a:buChar char="×"/>
            </a:pPr>
            <a:r>
              <a:rPr lang="it-IT" sz="3200" dirty="0">
                <a:latin typeface="Bahnschrift" panose="020B0502040204020203" pitchFamily="34" charset="0"/>
                <a:cs typeface="Aharoni" panose="02010803020104030203" pitchFamily="2" charset="-79"/>
              </a:rPr>
              <a:t>Allargamento base imponibile</a:t>
            </a:r>
          </a:p>
          <a:p>
            <a:pPr marL="571500" indent="-571500">
              <a:buClr>
                <a:srgbClr val="FF0000"/>
              </a:buClr>
              <a:buFont typeface="Bahnschrift" panose="020B0502040204020203" pitchFamily="34" charset="0"/>
              <a:buChar char="×"/>
            </a:pPr>
            <a:r>
              <a:rPr lang="it-IT" sz="3200" dirty="0">
                <a:latin typeface="Bahnschrift" panose="020B0502040204020203" pitchFamily="34" charset="0"/>
                <a:cs typeface="Aharoni" panose="02010803020104030203" pitchFamily="2" charset="-79"/>
              </a:rPr>
              <a:t>Rimodulazione degli scaglioni di reddito</a:t>
            </a:r>
          </a:p>
          <a:p>
            <a:pPr marL="571500" indent="-571500">
              <a:buClr>
                <a:srgbClr val="FF0000"/>
              </a:buClr>
              <a:buFont typeface="Bahnschrift" panose="020B0502040204020203" pitchFamily="34" charset="0"/>
              <a:buChar char="×"/>
            </a:pPr>
            <a:r>
              <a:rPr lang="it-IT" sz="3200" dirty="0">
                <a:latin typeface="Bahnschrift" panose="020B0502040204020203" pitchFamily="34" charset="0"/>
                <a:cs typeface="Aharoni" panose="02010803020104030203" pitchFamily="2" charset="-79"/>
              </a:rPr>
              <a:t>Riorganizzazione del fisco locale</a:t>
            </a:r>
          </a:p>
          <a:p>
            <a:pPr marL="457200" indent="-4572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it-IT" sz="3200" dirty="0">
                <a:latin typeface="Bahnschrift" panose="020B0502040204020203" pitchFamily="34" charset="0"/>
                <a:cs typeface="Aharoni" panose="02010803020104030203" pitchFamily="2" charset="-79"/>
              </a:rPr>
              <a:t> Rimozione dal fisco dei benefici per la famiglia</a:t>
            </a:r>
          </a:p>
          <a:p>
            <a:pPr marL="571500" indent="-571500">
              <a:buClr>
                <a:srgbClr val="FF0000"/>
              </a:buClr>
              <a:buFont typeface="Bahnschrift" panose="020B0502040204020203" pitchFamily="34" charset="0"/>
              <a:buChar char="×"/>
            </a:pPr>
            <a:r>
              <a:rPr lang="it-IT" sz="3200" dirty="0">
                <a:latin typeface="Bahnschrift" panose="020B0502040204020203" pitchFamily="34" charset="0"/>
                <a:cs typeface="Aharoni" panose="02010803020104030203" pitchFamily="2" charset="-79"/>
              </a:rPr>
              <a:t>Lotta all’evasione</a:t>
            </a:r>
          </a:p>
          <a:p>
            <a:pPr marL="571500" indent="-571500">
              <a:buClr>
                <a:srgbClr val="FF0000"/>
              </a:buClr>
              <a:buFont typeface="Bahnschrift" panose="020B0502040204020203" pitchFamily="34" charset="0"/>
              <a:buChar char="×"/>
            </a:pPr>
            <a:r>
              <a:rPr lang="it-IT" sz="3200" dirty="0">
                <a:latin typeface="Bahnschrift" panose="020B0502040204020203" pitchFamily="34" charset="0"/>
                <a:cs typeface="Aharoni" panose="02010803020104030203" pitchFamily="2" charset="-79"/>
              </a:rPr>
              <a:t>Lotta alle diseguaglianze e per la solidarietà fiscale</a:t>
            </a:r>
          </a:p>
        </p:txBody>
      </p:sp>
      <p:sp>
        <p:nvSpPr>
          <p:cNvPr id="2" name="Sottotitolo 2">
            <a:extLst>
              <a:ext uri="{FF2B5EF4-FFF2-40B4-BE49-F238E27FC236}">
                <a16:creationId xmlns:a16="http://schemas.microsoft.com/office/drawing/2014/main" id="{9F7A011F-3B5A-7ADC-E5FF-4667FFFA3B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6910" y="6349042"/>
            <a:ext cx="1707663" cy="396815"/>
          </a:xfrm>
        </p:spPr>
        <p:txBody>
          <a:bodyPr>
            <a:normAutofit/>
          </a:bodyPr>
          <a:lstStyle/>
          <a:p>
            <a:r>
              <a:rPr lang="it-IT" dirty="0">
                <a:latin typeface="Bahnschrift" panose="020B0502040204020203" pitchFamily="34" charset="0"/>
              </a:rPr>
              <a:t> Area Sviluppo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E405EB9-8206-60EF-58A7-BFB90AF4F74D}"/>
              </a:ext>
            </a:extLst>
          </p:cNvPr>
          <p:cNvSpPr txBox="1"/>
          <p:nvPr/>
        </p:nvSpPr>
        <p:spPr>
          <a:xfrm>
            <a:off x="9237469" y="899766"/>
            <a:ext cx="2893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atin typeface="Bahnschrift" panose="020B0502040204020203" pitchFamily="34" charset="0"/>
                <a:cs typeface="Aharoni" panose="02010803020104030203" pitchFamily="2" charset="-79"/>
              </a:rPr>
              <a:t>Ottobre 2020</a:t>
            </a:r>
          </a:p>
        </p:txBody>
      </p:sp>
    </p:spTree>
    <p:extLst>
      <p:ext uri="{BB962C8B-B14F-4D97-AF65-F5344CB8AC3E}">
        <p14:creationId xmlns:p14="http://schemas.microsoft.com/office/powerpoint/2010/main" val="239332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91535F57-87EA-4941-8B44-C49CC5E2F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6910" y="6349042"/>
            <a:ext cx="1707663" cy="396815"/>
          </a:xfrm>
        </p:spPr>
        <p:txBody>
          <a:bodyPr>
            <a:normAutofit/>
          </a:bodyPr>
          <a:lstStyle/>
          <a:p>
            <a:r>
              <a:rPr lang="it-IT" dirty="0">
                <a:latin typeface="Bahnschrift" panose="020B0502040204020203" pitchFamily="34" charset="0"/>
              </a:rPr>
              <a:t> Area Sviluppo</a:t>
            </a:r>
          </a:p>
        </p:txBody>
      </p:sp>
      <p:pic>
        <p:nvPicPr>
          <p:cNvPr id="7" name="Picture 1" descr="C:\Users\R.Sanna\Desktop\CGIL.png">
            <a:extLst>
              <a:ext uri="{FF2B5EF4-FFF2-40B4-BE49-F238E27FC236}">
                <a16:creationId xmlns:a16="http://schemas.microsoft.com/office/drawing/2014/main" id="{FBFCFE5B-EBFE-415A-9BAC-827C895A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4573" y="5745798"/>
            <a:ext cx="797427" cy="1112202"/>
          </a:xfrm>
          <a:prstGeom prst="rect">
            <a:avLst/>
          </a:prstGeom>
          <a:noFill/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76EE587E-2C5A-4089-B2E8-1892D97D9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476" y="310550"/>
            <a:ext cx="11575361" cy="715993"/>
          </a:xfrm>
        </p:spPr>
        <p:txBody>
          <a:bodyPr>
            <a:noAutofit/>
          </a:bodyPr>
          <a:lstStyle/>
          <a:p>
            <a:pPr algn="ctr"/>
            <a:r>
              <a:rPr lang="it-IT" b="1" dirty="0">
                <a:latin typeface="Bahnschrift" panose="020B0502040204020203" pitchFamily="34" charset="0"/>
                <a:cs typeface="Calibri" panose="020F0502020204030204" pitchFamily="34" charset="0"/>
              </a:rPr>
              <a:t>Una riforma fiscale, secondo la CGIL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4687B8E-B159-4002-9428-1B2114C24CE3}"/>
              </a:ext>
            </a:extLst>
          </p:cNvPr>
          <p:cNvSpPr txBox="1"/>
          <p:nvPr/>
        </p:nvSpPr>
        <p:spPr>
          <a:xfrm>
            <a:off x="561976" y="3578945"/>
            <a:ext cx="9602457" cy="569387"/>
          </a:xfrm>
          <a:prstGeom prst="rect">
            <a:avLst/>
          </a:prstGeom>
          <a:solidFill>
            <a:srgbClr val="BFC4F7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100" b="1" i="1" dirty="0">
                <a:latin typeface="Bahnschrift" panose="020B0502040204020203" pitchFamily="34" charset="0"/>
                <a:cs typeface="Aharoni" panose="02010803020104030203" pitchFamily="2" charset="-79"/>
              </a:rPr>
              <a:t>I cardini di una riforma del fisco giusta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DEC6647-BFCE-488C-9A80-3D49AFA01E0C}"/>
              </a:ext>
            </a:extLst>
          </p:cNvPr>
          <p:cNvSpPr txBox="1"/>
          <p:nvPr/>
        </p:nvSpPr>
        <p:spPr>
          <a:xfrm>
            <a:off x="561976" y="2017939"/>
            <a:ext cx="3047999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Bahnschrift" panose="020B0502040204020203" pitchFamily="34" charset="0"/>
                <a:cs typeface="Aharoni" panose="02010803020104030203" pitchFamily="2" charset="-79"/>
              </a:rPr>
              <a:t>Partire dal gettito </a:t>
            </a:r>
            <a:r>
              <a:rPr lang="it-IT" sz="2400" dirty="0">
                <a:latin typeface="Bahnschrift" panose="020B0502040204020203" pitchFamily="34" charset="0"/>
                <a:cs typeface="Aharoni" panose="02010803020104030203" pitchFamily="2" charset="-79"/>
              </a:rPr>
              <a:t>necessario per le politiche pubbliche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8200DA0-69C1-4463-9F68-378AD3B41B5E}"/>
              </a:ext>
            </a:extLst>
          </p:cNvPr>
          <p:cNvSpPr txBox="1"/>
          <p:nvPr/>
        </p:nvSpPr>
        <p:spPr>
          <a:xfrm>
            <a:off x="3980372" y="1894811"/>
            <a:ext cx="3047999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Bahnschrift" panose="020B0502040204020203" pitchFamily="34" charset="0"/>
                <a:cs typeface="Aharoni" panose="02010803020104030203" pitchFamily="2" charset="-79"/>
              </a:rPr>
              <a:t>Ripensare le </a:t>
            </a:r>
            <a:r>
              <a:rPr lang="it-IT" sz="2400" b="1" dirty="0">
                <a:latin typeface="Bahnschrift" panose="020B0502040204020203" pitchFamily="34" charset="0"/>
                <a:cs typeface="Aharoni" panose="02010803020104030203" pitchFamily="2" charset="-79"/>
              </a:rPr>
              <a:t>basi imponibili</a:t>
            </a:r>
            <a:r>
              <a:rPr lang="it-IT" sz="2400" dirty="0">
                <a:latin typeface="Bahnschrift" panose="020B0502040204020203" pitchFamily="34" charset="0"/>
                <a:cs typeface="Aharoni" panose="02010803020104030203" pitchFamily="2" charset="-79"/>
              </a:rPr>
              <a:t> prima di aliquote e detrazioni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58F699B-5BC8-4DA3-9E53-61D5678A00D5}"/>
              </a:ext>
            </a:extLst>
          </p:cNvPr>
          <p:cNvSpPr txBox="1"/>
          <p:nvPr/>
        </p:nvSpPr>
        <p:spPr>
          <a:xfrm>
            <a:off x="7398768" y="2173277"/>
            <a:ext cx="3047999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Bahnschrift" panose="020B0502040204020203" pitchFamily="34" charset="0"/>
                <a:cs typeface="Aharoni" panose="02010803020104030203" pitchFamily="2" charset="-79"/>
              </a:rPr>
              <a:t>Le imposte devono essere </a:t>
            </a:r>
            <a:r>
              <a:rPr lang="it-IT" sz="2400" b="1" dirty="0">
                <a:latin typeface="Bahnschrift" panose="020B0502040204020203" pitchFamily="34" charset="0"/>
                <a:cs typeface="Aharoni" panose="02010803020104030203" pitchFamily="2" charset="-79"/>
              </a:rPr>
              <a:t>progressive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D726BAB-463E-4043-B593-6657EDF260BD}"/>
              </a:ext>
            </a:extLst>
          </p:cNvPr>
          <p:cNvSpPr txBox="1"/>
          <p:nvPr/>
        </p:nvSpPr>
        <p:spPr>
          <a:xfrm>
            <a:off x="3135936" y="4806865"/>
            <a:ext cx="3305715" cy="19389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Bahnschrift" panose="020B0502040204020203" pitchFamily="34" charset="0"/>
                <a:cs typeface="Aharoni" panose="02010803020104030203" pitchFamily="2" charset="-79"/>
              </a:rPr>
              <a:t>Riorganizzare l’Amministrazione</a:t>
            </a:r>
            <a:r>
              <a:rPr lang="it-IT" sz="2400" dirty="0">
                <a:latin typeface="Bahnschrift" panose="020B0502040204020203" pitchFamily="34" charset="0"/>
                <a:cs typeface="Aharoni" panose="02010803020104030203" pitchFamily="2" charset="-79"/>
              </a:rPr>
              <a:t> in funzione della nuova architettura delle imposte 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BFDD3C0-17D8-4DAB-AC05-BF659B64ED8D}"/>
              </a:ext>
            </a:extLst>
          </p:cNvPr>
          <p:cNvSpPr txBox="1"/>
          <p:nvPr/>
        </p:nvSpPr>
        <p:spPr>
          <a:xfrm>
            <a:off x="6754305" y="4404049"/>
            <a:ext cx="3219089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Bahnschrift" panose="020B0502040204020203" pitchFamily="34" charset="0"/>
                <a:cs typeface="Aharoni" panose="02010803020104030203" pitchFamily="2" charset="-79"/>
              </a:rPr>
              <a:t>Lotta all’evasione fiscale</a:t>
            </a:r>
            <a:endParaRPr lang="it-IT" sz="2400" dirty="0">
              <a:latin typeface="Bahnschrift" panose="020B05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59200AE-C3FD-45D0-9400-111099C1C8A0}"/>
              </a:ext>
            </a:extLst>
          </p:cNvPr>
          <p:cNvSpPr txBox="1"/>
          <p:nvPr/>
        </p:nvSpPr>
        <p:spPr>
          <a:xfrm>
            <a:off x="10365047" y="3492615"/>
            <a:ext cx="1707663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Bahnschrift" panose="020B0502040204020203" pitchFamily="34" charset="0"/>
                <a:cs typeface="Aharoni" panose="02010803020104030203" pitchFamily="2" charset="-79"/>
              </a:rPr>
              <a:t>Come tassare </a:t>
            </a:r>
            <a:r>
              <a:rPr lang="it-IT" sz="2400" b="1" dirty="0">
                <a:latin typeface="Bahnschrift" panose="020B0502040204020203" pitchFamily="34" charset="0"/>
                <a:cs typeface="Aharoni" panose="02010803020104030203" pitchFamily="2" charset="-79"/>
              </a:rPr>
              <a:t>ricchezza, consumi, transazioni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478DE95-F79F-48DB-8384-62DF38277D52}"/>
              </a:ext>
            </a:extLst>
          </p:cNvPr>
          <p:cNvSpPr txBox="1"/>
          <p:nvPr/>
        </p:nvSpPr>
        <p:spPr>
          <a:xfrm>
            <a:off x="89523" y="4338282"/>
            <a:ext cx="2924176" cy="15696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Bahnschrift" panose="020B0502040204020203" pitchFamily="34" charset="0"/>
                <a:cs typeface="Aharoni" panose="02010803020104030203" pitchFamily="2" charset="-79"/>
              </a:rPr>
              <a:t>Non è mai giusta una riforma che parte dal principio </a:t>
            </a:r>
            <a:r>
              <a:rPr lang="it-IT" sz="2400" b="1" dirty="0">
                <a:latin typeface="Bahnschrift" panose="020B0502040204020203" pitchFamily="34" charset="0"/>
                <a:cs typeface="Aharoni" panose="02010803020104030203" pitchFamily="2" charset="-79"/>
              </a:rPr>
              <a:t>«zero perdenti»</a:t>
            </a:r>
          </a:p>
        </p:txBody>
      </p:sp>
    </p:spTree>
    <p:extLst>
      <p:ext uri="{BB962C8B-B14F-4D97-AF65-F5344CB8AC3E}">
        <p14:creationId xmlns:p14="http://schemas.microsoft.com/office/powerpoint/2010/main" val="2360127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91535F57-87EA-4941-8B44-C49CC5E2F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6910" y="6349042"/>
            <a:ext cx="1707663" cy="396815"/>
          </a:xfrm>
        </p:spPr>
        <p:txBody>
          <a:bodyPr>
            <a:normAutofit/>
          </a:bodyPr>
          <a:lstStyle/>
          <a:p>
            <a:r>
              <a:rPr lang="it-IT" dirty="0">
                <a:latin typeface="Bahnschrift" panose="020B0502040204020203" pitchFamily="34" charset="0"/>
              </a:rPr>
              <a:t> Area Sviluppo</a:t>
            </a:r>
          </a:p>
        </p:txBody>
      </p:sp>
      <p:pic>
        <p:nvPicPr>
          <p:cNvPr id="7" name="Picture 1" descr="C:\Users\R.Sanna\Desktop\CGIL.png">
            <a:extLst>
              <a:ext uri="{FF2B5EF4-FFF2-40B4-BE49-F238E27FC236}">
                <a16:creationId xmlns:a16="http://schemas.microsoft.com/office/drawing/2014/main" id="{FBFCFE5B-EBFE-415A-9BAC-827C895A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4573" y="5745798"/>
            <a:ext cx="797427" cy="1112202"/>
          </a:xfrm>
          <a:prstGeom prst="rect">
            <a:avLst/>
          </a:prstGeom>
          <a:noFill/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76EE587E-2C5A-4089-B2E8-1892D97D9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476" y="310550"/>
            <a:ext cx="11575361" cy="715993"/>
          </a:xfrm>
        </p:spPr>
        <p:txBody>
          <a:bodyPr>
            <a:noAutofit/>
          </a:bodyPr>
          <a:lstStyle/>
          <a:p>
            <a:pPr algn="ctr"/>
            <a:r>
              <a:rPr lang="it-IT" b="1" dirty="0">
                <a:latin typeface="Bahnschrift" panose="020B0502040204020203" pitchFamily="34" charset="0"/>
                <a:cs typeface="Calibri" panose="020F0502020204030204" pitchFamily="34" charset="0"/>
              </a:rPr>
              <a:t>Una riforma fiscale, secondo la CGIL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4687B8E-B159-4002-9428-1B2114C24CE3}"/>
              </a:ext>
            </a:extLst>
          </p:cNvPr>
          <p:cNvSpPr txBox="1"/>
          <p:nvPr/>
        </p:nvSpPr>
        <p:spPr>
          <a:xfrm>
            <a:off x="561976" y="3578945"/>
            <a:ext cx="9602457" cy="569387"/>
          </a:xfrm>
          <a:prstGeom prst="rect">
            <a:avLst/>
          </a:prstGeom>
          <a:solidFill>
            <a:srgbClr val="BFC4F7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100" b="1" i="1" dirty="0">
                <a:latin typeface="Bahnschrift" panose="020B0502040204020203" pitchFamily="34" charset="0"/>
                <a:cs typeface="Aharoni" panose="02010803020104030203" pitchFamily="2" charset="-79"/>
              </a:rPr>
              <a:t>I cardini di una riforma del fisco giusta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DEC6647-BFCE-488C-9A80-3D49AFA01E0C}"/>
              </a:ext>
            </a:extLst>
          </p:cNvPr>
          <p:cNvSpPr txBox="1"/>
          <p:nvPr/>
        </p:nvSpPr>
        <p:spPr>
          <a:xfrm>
            <a:off x="561976" y="2017939"/>
            <a:ext cx="3047999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Bahnschrift" panose="020B0502040204020203" pitchFamily="34" charset="0"/>
                <a:cs typeface="Aharoni" panose="02010803020104030203" pitchFamily="2" charset="-79"/>
              </a:rPr>
              <a:t>Partire dal gettito </a:t>
            </a:r>
            <a:r>
              <a:rPr lang="it-IT" sz="2400" dirty="0">
                <a:latin typeface="Bahnschrift" panose="020B0502040204020203" pitchFamily="34" charset="0"/>
                <a:cs typeface="Aharoni" panose="02010803020104030203" pitchFamily="2" charset="-79"/>
              </a:rPr>
              <a:t>necessario per le politiche pubbliche</a:t>
            </a:r>
          </a:p>
        </p:txBody>
      </p:sp>
    </p:spTree>
    <p:extLst>
      <p:ext uri="{BB962C8B-B14F-4D97-AF65-F5344CB8AC3E}">
        <p14:creationId xmlns:p14="http://schemas.microsoft.com/office/powerpoint/2010/main" val="3699173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91535F57-87EA-4941-8B44-C49CC5E2F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6910" y="6349042"/>
            <a:ext cx="1707663" cy="396815"/>
          </a:xfrm>
        </p:spPr>
        <p:txBody>
          <a:bodyPr>
            <a:normAutofit/>
          </a:bodyPr>
          <a:lstStyle/>
          <a:p>
            <a:r>
              <a:rPr lang="it-IT" dirty="0">
                <a:latin typeface="Bahnschrift" panose="020B0502040204020203" pitchFamily="34" charset="0"/>
              </a:rPr>
              <a:t> Area Sviluppo</a:t>
            </a:r>
          </a:p>
        </p:txBody>
      </p:sp>
      <p:pic>
        <p:nvPicPr>
          <p:cNvPr id="7" name="Picture 1" descr="C:\Users\R.Sanna\Desktop\CGIL.png">
            <a:extLst>
              <a:ext uri="{FF2B5EF4-FFF2-40B4-BE49-F238E27FC236}">
                <a16:creationId xmlns:a16="http://schemas.microsoft.com/office/drawing/2014/main" id="{FBFCFE5B-EBFE-415A-9BAC-827C895A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4573" y="5745798"/>
            <a:ext cx="797427" cy="1112202"/>
          </a:xfrm>
          <a:prstGeom prst="rect">
            <a:avLst/>
          </a:prstGeom>
          <a:noFill/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76EE587E-2C5A-4089-B2E8-1892D97D9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476" y="310550"/>
            <a:ext cx="11575361" cy="715993"/>
          </a:xfrm>
        </p:spPr>
        <p:txBody>
          <a:bodyPr>
            <a:noAutofit/>
          </a:bodyPr>
          <a:lstStyle/>
          <a:p>
            <a:pPr algn="ctr"/>
            <a:r>
              <a:rPr lang="it-IT" b="1" dirty="0">
                <a:latin typeface="Bahnschrift" panose="020B0502040204020203" pitchFamily="34" charset="0"/>
                <a:cs typeface="Calibri" panose="020F0502020204030204" pitchFamily="34" charset="0"/>
              </a:rPr>
              <a:t>Una riforma fiscale, secondo la CGIL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4687B8E-B159-4002-9428-1B2114C24CE3}"/>
              </a:ext>
            </a:extLst>
          </p:cNvPr>
          <p:cNvSpPr txBox="1"/>
          <p:nvPr/>
        </p:nvSpPr>
        <p:spPr>
          <a:xfrm>
            <a:off x="561976" y="3578945"/>
            <a:ext cx="9602457" cy="569387"/>
          </a:xfrm>
          <a:prstGeom prst="rect">
            <a:avLst/>
          </a:prstGeom>
          <a:solidFill>
            <a:srgbClr val="BFC4F7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100" b="1" i="1" dirty="0">
                <a:latin typeface="Bahnschrift" panose="020B0502040204020203" pitchFamily="34" charset="0"/>
                <a:cs typeface="Aharoni" panose="02010803020104030203" pitchFamily="2" charset="-79"/>
              </a:rPr>
              <a:t>I cardini di una riforma del fisco giusta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DEC6647-BFCE-488C-9A80-3D49AFA01E0C}"/>
              </a:ext>
            </a:extLst>
          </p:cNvPr>
          <p:cNvSpPr txBox="1"/>
          <p:nvPr/>
        </p:nvSpPr>
        <p:spPr>
          <a:xfrm>
            <a:off x="561976" y="2017939"/>
            <a:ext cx="3047999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Bahnschrift" panose="020B0502040204020203" pitchFamily="34" charset="0"/>
                <a:cs typeface="Aharoni" panose="02010803020104030203" pitchFamily="2" charset="-79"/>
              </a:rPr>
              <a:t>Partire dal gettito </a:t>
            </a:r>
            <a:r>
              <a:rPr lang="it-IT" sz="2400" dirty="0">
                <a:latin typeface="Bahnschrift" panose="020B0502040204020203" pitchFamily="34" charset="0"/>
                <a:cs typeface="Aharoni" panose="02010803020104030203" pitchFamily="2" charset="-79"/>
              </a:rPr>
              <a:t>necessario per le politiche pubbliche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7E17D82-FAE4-DDDE-27D0-A6D65A5DEBD9}"/>
              </a:ext>
            </a:extLst>
          </p:cNvPr>
          <p:cNvSpPr txBox="1"/>
          <p:nvPr/>
        </p:nvSpPr>
        <p:spPr>
          <a:xfrm>
            <a:off x="4034020" y="1559532"/>
            <a:ext cx="3516196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40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Quale ruolo per lo Stato?</a:t>
            </a:r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76101AD-589E-CB70-AFB7-38419EB5E897}"/>
              </a:ext>
            </a:extLst>
          </p:cNvPr>
          <p:cNvSpPr txBox="1"/>
          <p:nvPr/>
        </p:nvSpPr>
        <p:spPr>
          <a:xfrm>
            <a:off x="8157981" y="1461358"/>
            <a:ext cx="3806856" cy="181588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In questa funzione la progressività è intesa come diverso onere di contribuzione.</a:t>
            </a:r>
            <a:endParaRPr lang="it-IT" sz="28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BDB555B-8CC9-1384-D668-BE8CCD2CE7BA}"/>
              </a:ext>
            </a:extLst>
          </p:cNvPr>
          <p:cNvSpPr txBox="1"/>
          <p:nvPr/>
        </p:nvSpPr>
        <p:spPr>
          <a:xfrm>
            <a:off x="2140238" y="5027310"/>
            <a:ext cx="9653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i="0" dirty="0">
                <a:solidFill>
                  <a:srgbClr val="5F6368"/>
                </a:solidFill>
                <a:effectLst/>
                <a:latin typeface="Bahnschrift" panose="020B0502040204020203" pitchFamily="34" charset="0"/>
              </a:rPr>
              <a:t>«CHI HA</a:t>
            </a:r>
            <a:r>
              <a:rPr lang="it-IT" b="1" i="0" dirty="0">
                <a:solidFill>
                  <a:srgbClr val="4D5156"/>
                </a:solidFill>
                <a:effectLst/>
                <a:latin typeface="Bahnschrift" panose="020B0502040204020203" pitchFamily="34" charset="0"/>
              </a:rPr>
              <a:t> TANTO </a:t>
            </a:r>
            <a:r>
              <a:rPr lang="it-IT" b="1" i="0" dirty="0">
                <a:solidFill>
                  <a:srgbClr val="5F6368"/>
                </a:solidFill>
                <a:effectLst/>
                <a:latin typeface="Bahnschrift" panose="020B0502040204020203" pitchFamily="34" charset="0"/>
              </a:rPr>
              <a:t>PAGHI</a:t>
            </a:r>
            <a:r>
              <a:rPr lang="it-IT" b="1" i="0" dirty="0">
                <a:solidFill>
                  <a:srgbClr val="4D5156"/>
                </a:solidFill>
                <a:effectLst/>
                <a:latin typeface="Bahnschrift" panose="020B0502040204020203" pitchFamily="34" charset="0"/>
              </a:rPr>
              <a:t> TANTO, </a:t>
            </a:r>
            <a:r>
              <a:rPr lang="it-IT" b="1" i="0" dirty="0">
                <a:solidFill>
                  <a:srgbClr val="5F6368"/>
                </a:solidFill>
                <a:effectLst/>
                <a:latin typeface="Bahnschrift" panose="020B0502040204020203" pitchFamily="34" charset="0"/>
              </a:rPr>
              <a:t>CHI HA POCO PAGHI POCO</a:t>
            </a:r>
            <a:r>
              <a:rPr lang="it-IT" b="1" i="0" dirty="0">
                <a:solidFill>
                  <a:srgbClr val="4D5156"/>
                </a:solidFill>
                <a:effectLst/>
                <a:latin typeface="Bahnschrift" panose="020B0502040204020203" pitchFamily="34" charset="0"/>
              </a:rPr>
              <a:t>, </a:t>
            </a:r>
            <a:r>
              <a:rPr lang="it-IT" b="1" i="0" dirty="0">
                <a:solidFill>
                  <a:srgbClr val="5F6368"/>
                </a:solidFill>
                <a:effectLst/>
                <a:latin typeface="Bahnschrift" panose="020B0502040204020203" pitchFamily="34" charset="0"/>
              </a:rPr>
              <a:t>CHI HA</a:t>
            </a:r>
            <a:r>
              <a:rPr lang="it-IT" b="1" i="0" dirty="0">
                <a:solidFill>
                  <a:srgbClr val="4D5156"/>
                </a:solidFill>
                <a:effectLst/>
                <a:latin typeface="Bahnschrift" panose="020B0502040204020203" pitchFamily="34" charset="0"/>
              </a:rPr>
              <a:t> NULLA </a:t>
            </a:r>
            <a:r>
              <a:rPr lang="it-IT" b="1" i="0" dirty="0">
                <a:solidFill>
                  <a:srgbClr val="5F6368"/>
                </a:solidFill>
                <a:effectLst/>
                <a:latin typeface="Bahnschrift" panose="020B0502040204020203" pitchFamily="34" charset="0"/>
              </a:rPr>
              <a:t>PAGHI</a:t>
            </a:r>
            <a:r>
              <a:rPr lang="it-IT" b="1" i="0" dirty="0">
                <a:solidFill>
                  <a:srgbClr val="4D5156"/>
                </a:solidFill>
                <a:effectLst/>
                <a:latin typeface="Bahnschrift" panose="020B0502040204020203" pitchFamily="34" charset="0"/>
              </a:rPr>
              <a:t> NULLA»</a:t>
            </a:r>
            <a:endParaRPr lang="it-IT" b="1" dirty="0">
              <a:latin typeface="Bahnschrift" panose="020B0502040204020203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BAED450-6A9A-AC6B-5F30-92C9511509B6}"/>
              </a:ext>
            </a:extLst>
          </p:cNvPr>
          <p:cNvSpPr txBox="1"/>
          <p:nvPr/>
        </p:nvSpPr>
        <p:spPr>
          <a:xfrm>
            <a:off x="9686910" y="5347036"/>
            <a:ext cx="15435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b="1" i="0" dirty="0">
                <a:solidFill>
                  <a:srgbClr val="5F6368"/>
                </a:solidFill>
                <a:effectLst/>
                <a:latin typeface="Bahnschrift" panose="020B0502040204020203" pitchFamily="34" charset="0"/>
              </a:rPr>
              <a:t>E. Berlinguer</a:t>
            </a:r>
            <a:endParaRPr lang="it-IT" b="1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596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91535F57-87EA-4941-8B44-C49CC5E2F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6910" y="6349042"/>
            <a:ext cx="1707663" cy="396815"/>
          </a:xfrm>
        </p:spPr>
        <p:txBody>
          <a:bodyPr>
            <a:normAutofit/>
          </a:bodyPr>
          <a:lstStyle/>
          <a:p>
            <a:r>
              <a:rPr lang="it-IT" dirty="0">
                <a:latin typeface="Bahnschrift" panose="020B0502040204020203" pitchFamily="34" charset="0"/>
              </a:rPr>
              <a:t> Area Sviluppo</a:t>
            </a:r>
          </a:p>
        </p:txBody>
      </p:sp>
      <p:pic>
        <p:nvPicPr>
          <p:cNvPr id="7" name="Picture 1" descr="C:\Users\R.Sanna\Desktop\CGIL.png">
            <a:extLst>
              <a:ext uri="{FF2B5EF4-FFF2-40B4-BE49-F238E27FC236}">
                <a16:creationId xmlns:a16="http://schemas.microsoft.com/office/drawing/2014/main" id="{FBFCFE5B-EBFE-415A-9BAC-827C895A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4573" y="5745798"/>
            <a:ext cx="797427" cy="1112202"/>
          </a:xfrm>
          <a:prstGeom prst="rect">
            <a:avLst/>
          </a:prstGeom>
          <a:noFill/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76EE587E-2C5A-4089-B2E8-1892D97D9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476" y="310550"/>
            <a:ext cx="11575361" cy="715993"/>
          </a:xfrm>
        </p:spPr>
        <p:txBody>
          <a:bodyPr>
            <a:noAutofit/>
          </a:bodyPr>
          <a:lstStyle/>
          <a:p>
            <a:pPr algn="ctr"/>
            <a:r>
              <a:rPr lang="it-IT" b="1" dirty="0">
                <a:latin typeface="Bahnschrift" panose="020B0502040204020203" pitchFamily="34" charset="0"/>
                <a:cs typeface="Calibri" panose="020F0502020204030204" pitchFamily="34" charset="0"/>
              </a:rPr>
              <a:t>Una riforma fiscale, secondo la CGIL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4687B8E-B159-4002-9428-1B2114C24CE3}"/>
              </a:ext>
            </a:extLst>
          </p:cNvPr>
          <p:cNvSpPr txBox="1"/>
          <p:nvPr/>
        </p:nvSpPr>
        <p:spPr>
          <a:xfrm>
            <a:off x="561976" y="3578945"/>
            <a:ext cx="9602457" cy="569387"/>
          </a:xfrm>
          <a:prstGeom prst="rect">
            <a:avLst/>
          </a:prstGeom>
          <a:solidFill>
            <a:srgbClr val="BFC4F7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100" b="1" i="1" dirty="0">
                <a:latin typeface="Bahnschrift" panose="020B0502040204020203" pitchFamily="34" charset="0"/>
                <a:cs typeface="Aharoni" panose="02010803020104030203" pitchFamily="2" charset="-79"/>
              </a:rPr>
              <a:t>I cardini di una riforma del fisco giusta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8200DA0-69C1-4463-9F68-378AD3B41B5E}"/>
              </a:ext>
            </a:extLst>
          </p:cNvPr>
          <p:cNvSpPr txBox="1"/>
          <p:nvPr/>
        </p:nvSpPr>
        <p:spPr>
          <a:xfrm>
            <a:off x="3980372" y="1894811"/>
            <a:ext cx="3047999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Bahnschrift" panose="020B0502040204020203" pitchFamily="34" charset="0"/>
                <a:cs typeface="Aharoni" panose="02010803020104030203" pitchFamily="2" charset="-79"/>
              </a:rPr>
              <a:t>Ripensare le </a:t>
            </a:r>
            <a:r>
              <a:rPr lang="it-IT" sz="2400" b="1" dirty="0">
                <a:latin typeface="Bahnschrift" panose="020B0502040204020203" pitchFamily="34" charset="0"/>
                <a:cs typeface="Aharoni" panose="02010803020104030203" pitchFamily="2" charset="-79"/>
              </a:rPr>
              <a:t>basi imponibili</a:t>
            </a:r>
            <a:r>
              <a:rPr lang="it-IT" sz="2400" dirty="0">
                <a:latin typeface="Bahnschrift" panose="020B0502040204020203" pitchFamily="34" charset="0"/>
                <a:cs typeface="Aharoni" panose="02010803020104030203" pitchFamily="2" charset="-79"/>
              </a:rPr>
              <a:t> prima di aliquote e detrazioni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B8550DD-4B69-3A8D-A20F-0813B3FDE0AB}"/>
              </a:ext>
            </a:extLst>
          </p:cNvPr>
          <p:cNvSpPr txBox="1"/>
          <p:nvPr/>
        </p:nvSpPr>
        <p:spPr>
          <a:xfrm>
            <a:off x="6518240" y="4118789"/>
            <a:ext cx="479974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latin typeface="Bahnschrift" panose="020B0502040204020203" pitchFamily="34" charset="0"/>
              </a:rPr>
              <a:t>Rendite immobiliari 21% - 10%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latin typeface="Bahnschrift" panose="020B0502040204020203" pitchFamily="34" charset="0"/>
              </a:rPr>
              <a:t>Rendite finanziarie 26% - 12,5%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latin typeface="Bahnschrift" panose="020B0502040204020203" pitchFamily="34" charset="0"/>
              </a:rPr>
              <a:t>Plusvalenze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latin typeface="Bahnschrift" panose="020B0502040204020203" pitchFamily="34" charset="0"/>
              </a:rPr>
              <a:t>Reddito agricolo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latin typeface="Bahnschrift" panose="020B0502040204020203" pitchFamily="34" charset="0"/>
              </a:rPr>
              <a:t>Flat tax autonomi 15%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latin typeface="Bahnschrift" panose="020B0502040204020203" pitchFamily="34" charset="0"/>
              </a:rPr>
              <a:t>Tassazioni separate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latin typeface="Bahnschrift" panose="020B0502040204020203" pitchFamily="34" charset="0"/>
              </a:rPr>
              <a:t>IRES 24% (?)</a:t>
            </a:r>
            <a:endParaRPr lang="it-IT" sz="2800" b="1" dirty="0">
              <a:latin typeface="Bahnschrift" panose="020B0502040204020203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885A9F0-487C-82F7-B9D4-85BDC02F8DE4}"/>
              </a:ext>
            </a:extLst>
          </p:cNvPr>
          <p:cNvSpPr txBox="1"/>
          <p:nvPr/>
        </p:nvSpPr>
        <p:spPr>
          <a:xfrm>
            <a:off x="3135936" y="4806865"/>
            <a:ext cx="3305715" cy="19389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Bahnschrift" panose="020B0502040204020203" pitchFamily="34" charset="0"/>
                <a:cs typeface="Aharoni" panose="02010803020104030203" pitchFamily="2" charset="-79"/>
              </a:rPr>
              <a:t>Riorganizzare l’Amministrazione</a:t>
            </a:r>
            <a:r>
              <a:rPr lang="it-IT" sz="2400" dirty="0">
                <a:latin typeface="Bahnschrift" panose="020B0502040204020203" pitchFamily="34" charset="0"/>
                <a:cs typeface="Aharoni" panose="02010803020104030203" pitchFamily="2" charset="-79"/>
              </a:rPr>
              <a:t> in funzione della nuova architettura delle imposte </a:t>
            </a:r>
          </a:p>
        </p:txBody>
      </p:sp>
    </p:spTree>
    <p:extLst>
      <p:ext uri="{BB962C8B-B14F-4D97-AF65-F5344CB8AC3E}">
        <p14:creationId xmlns:p14="http://schemas.microsoft.com/office/powerpoint/2010/main" val="3804131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91535F57-87EA-4941-8B44-C49CC5E2F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6910" y="6349042"/>
            <a:ext cx="1707663" cy="396815"/>
          </a:xfrm>
        </p:spPr>
        <p:txBody>
          <a:bodyPr>
            <a:normAutofit/>
          </a:bodyPr>
          <a:lstStyle/>
          <a:p>
            <a:r>
              <a:rPr lang="it-IT" dirty="0">
                <a:latin typeface="Bahnschrift" panose="020B0502040204020203" pitchFamily="34" charset="0"/>
              </a:rPr>
              <a:t> Area Sviluppo</a:t>
            </a:r>
          </a:p>
        </p:txBody>
      </p:sp>
      <p:pic>
        <p:nvPicPr>
          <p:cNvPr id="7" name="Picture 1" descr="C:\Users\R.Sanna\Desktop\CGIL.png">
            <a:extLst>
              <a:ext uri="{FF2B5EF4-FFF2-40B4-BE49-F238E27FC236}">
                <a16:creationId xmlns:a16="http://schemas.microsoft.com/office/drawing/2014/main" id="{FBFCFE5B-EBFE-415A-9BAC-827C895A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4573" y="5745798"/>
            <a:ext cx="797427" cy="1112202"/>
          </a:xfrm>
          <a:prstGeom prst="rect">
            <a:avLst/>
          </a:prstGeom>
          <a:noFill/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76EE587E-2C5A-4089-B2E8-1892D97D9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476" y="310550"/>
            <a:ext cx="11575361" cy="715993"/>
          </a:xfrm>
        </p:spPr>
        <p:txBody>
          <a:bodyPr>
            <a:noAutofit/>
          </a:bodyPr>
          <a:lstStyle/>
          <a:p>
            <a:pPr algn="ctr"/>
            <a:r>
              <a:rPr lang="it-IT" b="1" dirty="0">
                <a:latin typeface="Bahnschrift" panose="020B0502040204020203" pitchFamily="34" charset="0"/>
                <a:cs typeface="Calibri" panose="020F0502020204030204" pitchFamily="34" charset="0"/>
              </a:rPr>
              <a:t>Una riforma fiscale, secondo la CGIL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4687B8E-B159-4002-9428-1B2114C24CE3}"/>
              </a:ext>
            </a:extLst>
          </p:cNvPr>
          <p:cNvSpPr txBox="1"/>
          <p:nvPr/>
        </p:nvSpPr>
        <p:spPr>
          <a:xfrm>
            <a:off x="561976" y="3578945"/>
            <a:ext cx="9602457" cy="569387"/>
          </a:xfrm>
          <a:prstGeom prst="rect">
            <a:avLst/>
          </a:prstGeom>
          <a:solidFill>
            <a:srgbClr val="BFC4F7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100" b="1" i="1" dirty="0">
                <a:latin typeface="Bahnschrift" panose="020B0502040204020203" pitchFamily="34" charset="0"/>
                <a:cs typeface="Aharoni" panose="02010803020104030203" pitchFamily="2" charset="-79"/>
              </a:rPr>
              <a:t>I cardini di una riforma del fisco giusta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58F699B-5BC8-4DA3-9E53-61D5678A00D5}"/>
              </a:ext>
            </a:extLst>
          </p:cNvPr>
          <p:cNvSpPr txBox="1"/>
          <p:nvPr/>
        </p:nvSpPr>
        <p:spPr>
          <a:xfrm>
            <a:off x="7398768" y="2173277"/>
            <a:ext cx="3047999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Bahnschrift" panose="020B0502040204020203" pitchFamily="34" charset="0"/>
                <a:cs typeface="Aharoni" panose="02010803020104030203" pitchFamily="2" charset="-79"/>
              </a:rPr>
              <a:t>Le imposte devono essere </a:t>
            </a:r>
            <a:r>
              <a:rPr lang="it-IT" sz="2400" b="1" dirty="0">
                <a:latin typeface="Bahnschrift" panose="020B0502040204020203" pitchFamily="34" charset="0"/>
                <a:cs typeface="Aharoni" panose="02010803020104030203" pitchFamily="2" charset="-79"/>
              </a:rPr>
              <a:t>progressive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478DE95-F79F-48DB-8384-62DF38277D52}"/>
              </a:ext>
            </a:extLst>
          </p:cNvPr>
          <p:cNvSpPr txBox="1"/>
          <p:nvPr/>
        </p:nvSpPr>
        <p:spPr>
          <a:xfrm>
            <a:off x="89523" y="4338282"/>
            <a:ext cx="2924176" cy="15696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Bahnschrift" panose="020B0502040204020203" pitchFamily="34" charset="0"/>
                <a:cs typeface="Aharoni" panose="02010803020104030203" pitchFamily="2" charset="-79"/>
              </a:rPr>
              <a:t>Non è mai giusta una riforma che parte dal principio </a:t>
            </a:r>
            <a:r>
              <a:rPr lang="it-IT" sz="2400" b="1" dirty="0">
                <a:latin typeface="Bahnschrift" panose="020B0502040204020203" pitchFamily="34" charset="0"/>
                <a:cs typeface="Aharoni" panose="02010803020104030203" pitchFamily="2" charset="-79"/>
              </a:rPr>
              <a:t>«zero perdenti»</a:t>
            </a:r>
          </a:p>
        </p:txBody>
      </p:sp>
    </p:spTree>
    <p:extLst>
      <p:ext uri="{BB962C8B-B14F-4D97-AF65-F5344CB8AC3E}">
        <p14:creationId xmlns:p14="http://schemas.microsoft.com/office/powerpoint/2010/main" val="3658864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C:\Users\R.Sanna\Desktop\CGIL.png">
            <a:extLst>
              <a:ext uri="{FF2B5EF4-FFF2-40B4-BE49-F238E27FC236}">
                <a16:creationId xmlns:a16="http://schemas.microsoft.com/office/drawing/2014/main" id="{FBFCFE5B-EBFE-415A-9BAC-827C895A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4573" y="5745798"/>
            <a:ext cx="797427" cy="1112202"/>
          </a:xfrm>
          <a:prstGeom prst="rect">
            <a:avLst/>
          </a:prstGeom>
          <a:noFill/>
        </p:spPr>
      </p:pic>
      <p:sp>
        <p:nvSpPr>
          <p:cNvPr id="12" name="Sottotitolo 2">
            <a:extLst>
              <a:ext uri="{FF2B5EF4-FFF2-40B4-BE49-F238E27FC236}">
                <a16:creationId xmlns:a16="http://schemas.microsoft.com/office/drawing/2014/main" id="{BDF5F07C-96F4-1535-D48E-3CCCEA235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6910" y="6349042"/>
            <a:ext cx="1707663" cy="396815"/>
          </a:xfrm>
        </p:spPr>
        <p:txBody>
          <a:bodyPr>
            <a:normAutofit/>
          </a:bodyPr>
          <a:lstStyle/>
          <a:p>
            <a:r>
              <a:rPr lang="it-IT" dirty="0">
                <a:latin typeface="Bahnschrift" panose="020B0502040204020203" pitchFamily="34" charset="0"/>
              </a:rPr>
              <a:t> Area Sviluppo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86C42FB8-E56A-72CE-36A1-8D9528C07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622920"/>
              </p:ext>
            </p:extLst>
          </p:nvPr>
        </p:nvGraphicFramePr>
        <p:xfrm>
          <a:off x="1541410" y="1837509"/>
          <a:ext cx="10251876" cy="2615109"/>
        </p:xfrm>
        <a:graphic>
          <a:graphicData uri="http://schemas.openxmlformats.org/drawingml/2006/table">
            <a:tbl>
              <a:tblPr/>
              <a:tblGrid>
                <a:gridCol w="2556881">
                  <a:extLst>
                    <a:ext uri="{9D8B030D-6E8A-4147-A177-3AD203B41FA5}">
                      <a16:colId xmlns:a16="http://schemas.microsoft.com/office/drawing/2014/main" val="3997340637"/>
                    </a:ext>
                  </a:extLst>
                </a:gridCol>
                <a:gridCol w="2556881">
                  <a:extLst>
                    <a:ext uri="{9D8B030D-6E8A-4147-A177-3AD203B41FA5}">
                      <a16:colId xmlns:a16="http://schemas.microsoft.com/office/drawing/2014/main" val="3001804557"/>
                    </a:ext>
                  </a:extLst>
                </a:gridCol>
                <a:gridCol w="2581233">
                  <a:extLst>
                    <a:ext uri="{9D8B030D-6E8A-4147-A177-3AD203B41FA5}">
                      <a16:colId xmlns:a16="http://schemas.microsoft.com/office/drawing/2014/main" val="4169881649"/>
                    </a:ext>
                  </a:extLst>
                </a:gridCol>
                <a:gridCol w="2556881">
                  <a:extLst>
                    <a:ext uri="{9D8B030D-6E8A-4147-A177-3AD203B41FA5}">
                      <a16:colId xmlns:a16="http://schemas.microsoft.com/office/drawing/2014/main" val="206273387"/>
                    </a:ext>
                  </a:extLst>
                </a:gridCol>
              </a:tblGrid>
              <a:tr h="74880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DATI IRPEF 2021</a:t>
                      </a:r>
                    </a:p>
                  </a:txBody>
                  <a:tcPr marL="18263" marR="18263" marT="18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Totale</a:t>
                      </a:r>
                    </a:p>
                  </a:txBody>
                  <a:tcPr marL="18263" marR="18263" marT="18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Dipendenti e pensionati</a:t>
                      </a:r>
                    </a:p>
                  </a:txBody>
                  <a:tcPr marL="18263" marR="18263" marT="18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Percentuale</a:t>
                      </a:r>
                    </a:p>
                  </a:txBody>
                  <a:tcPr marL="18263" marR="18263" marT="18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491379609"/>
                  </a:ext>
                </a:extLst>
              </a:tr>
              <a:tr h="365269">
                <a:tc>
                  <a:txBody>
                    <a:bodyPr/>
                    <a:lstStyle/>
                    <a:p>
                      <a:pPr algn="l" fontAlgn="ctr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Numero contribuenti</a:t>
                      </a:r>
                    </a:p>
                  </a:txBody>
                  <a:tcPr marL="18263" marR="18263" marT="18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41.497.318</a:t>
                      </a:r>
                    </a:p>
                  </a:txBody>
                  <a:tcPr marL="18263" marR="18263" marT="18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37.532.935</a:t>
                      </a:r>
                    </a:p>
                  </a:txBody>
                  <a:tcPr marL="18263" marR="18263" marT="18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90,45%</a:t>
                      </a:r>
                    </a:p>
                  </a:txBody>
                  <a:tcPr marL="18263" marR="18263" marT="18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59045482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algn="l" fontAlgn="ctr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Reddito Imponibile </a:t>
                      </a:r>
                    </a:p>
                  </a:txBody>
                  <a:tcPr marL="18263" marR="18263" marT="182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894.354.306</a:t>
                      </a:r>
                    </a:p>
                  </a:txBody>
                  <a:tcPr marL="18263" marR="18263" marT="18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765.252.867</a:t>
                      </a:r>
                    </a:p>
                  </a:txBody>
                  <a:tcPr marL="18263" marR="18263" marT="18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85,56%</a:t>
                      </a:r>
                    </a:p>
                  </a:txBody>
                  <a:tcPr marL="18263" marR="18263" marT="182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54184518"/>
                  </a:ext>
                </a:extLst>
              </a:tr>
            </a:tbl>
          </a:graphicData>
        </a:graphic>
      </p:graphicFrame>
      <p:sp>
        <p:nvSpPr>
          <p:cNvPr id="3" name="Titolo 1">
            <a:extLst>
              <a:ext uri="{FF2B5EF4-FFF2-40B4-BE49-F238E27FC236}">
                <a16:creationId xmlns:a16="http://schemas.microsoft.com/office/drawing/2014/main" id="{652491E2-6B24-9FE6-9F30-4C1F56B27CA8}"/>
              </a:ext>
            </a:extLst>
          </p:cNvPr>
          <p:cNvSpPr txBox="1">
            <a:spLocks/>
          </p:cNvSpPr>
          <p:nvPr/>
        </p:nvSpPr>
        <p:spPr>
          <a:xfrm>
            <a:off x="389476" y="310550"/>
            <a:ext cx="11575361" cy="7159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dirty="0">
                <a:latin typeface="Bahnschrift" panose="020B0502040204020203" pitchFamily="34" charset="0"/>
                <a:cs typeface="Calibri" panose="020F0502020204030204" pitchFamily="34" charset="0"/>
              </a:rPr>
              <a:t>I contribuenti Irpef</a:t>
            </a:r>
          </a:p>
        </p:txBody>
      </p:sp>
    </p:spTree>
    <p:extLst>
      <p:ext uri="{BB962C8B-B14F-4D97-AF65-F5344CB8AC3E}">
        <p14:creationId xmlns:p14="http://schemas.microsoft.com/office/powerpoint/2010/main" val="1657500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ggetto 19">
            <a:extLst>
              <a:ext uri="{FF2B5EF4-FFF2-40B4-BE49-F238E27FC236}">
                <a16:creationId xmlns:a16="http://schemas.microsoft.com/office/drawing/2014/main" id="{0221527C-C790-6F90-396C-B3A87E71BB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7034949"/>
              </p:ext>
            </p:extLst>
          </p:nvPr>
        </p:nvGraphicFramePr>
        <p:xfrm>
          <a:off x="543878" y="910181"/>
          <a:ext cx="4000500" cy="193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000356" imgH="1933419" progId="Excel.Sheet.12">
                  <p:embed/>
                </p:oleObj>
              </mc:Choice>
              <mc:Fallback>
                <p:oleObj name="Worksheet" r:id="rId3" imgW="4000356" imgH="193341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3878" y="910181"/>
                        <a:ext cx="4000500" cy="1933575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Tabella 33">
            <a:extLst>
              <a:ext uri="{FF2B5EF4-FFF2-40B4-BE49-F238E27FC236}">
                <a16:creationId xmlns:a16="http://schemas.microsoft.com/office/drawing/2014/main" id="{B7DBA7AB-8033-A9ED-B109-ADBBD1E6AC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758916"/>
              </p:ext>
            </p:extLst>
          </p:nvPr>
        </p:nvGraphicFramePr>
        <p:xfrm>
          <a:off x="4934904" y="26691"/>
          <a:ext cx="5425440" cy="6831309"/>
        </p:xfrm>
        <a:graphic>
          <a:graphicData uri="http://schemas.openxmlformats.org/drawingml/2006/table">
            <a:tbl>
              <a:tblPr/>
              <a:tblGrid>
                <a:gridCol w="2162407">
                  <a:extLst>
                    <a:ext uri="{9D8B030D-6E8A-4147-A177-3AD203B41FA5}">
                      <a16:colId xmlns:a16="http://schemas.microsoft.com/office/drawing/2014/main" val="2141561929"/>
                    </a:ext>
                  </a:extLst>
                </a:gridCol>
                <a:gridCol w="3263033">
                  <a:extLst>
                    <a:ext uri="{9D8B030D-6E8A-4147-A177-3AD203B41FA5}">
                      <a16:colId xmlns:a16="http://schemas.microsoft.com/office/drawing/2014/main" val="1291944677"/>
                    </a:ext>
                  </a:extLst>
                </a:gridCol>
              </a:tblGrid>
              <a:tr h="32177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Ventili di reddito complessivo</a:t>
                      </a:r>
                    </a:p>
                  </a:txBody>
                  <a:tcPr marL="8889" marR="8889" marT="88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E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Reddito complessivo all'estremo del ventile in euro</a:t>
                      </a:r>
                    </a:p>
                  </a:txBody>
                  <a:tcPr marL="8889" marR="8889" marT="88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E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125029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333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880202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1.597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546191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III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4.055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631898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6.702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866829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8.014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263910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10.063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4363591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VII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11.978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87226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VIII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13.980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847554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IX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15.945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5517029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17.872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310232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19.730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3248676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XII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21.391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599770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XIII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23.198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58681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XIV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25.184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224801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XV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27.493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9675386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XVI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30.297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654612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XVII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34.001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0694523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XVIII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40.024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2914118"/>
                  </a:ext>
                </a:extLst>
              </a:tr>
              <a:tr h="177777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XIX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55.076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6110729"/>
                  </a:ext>
                </a:extLst>
              </a:tr>
              <a:tr h="186666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 ventile</a:t>
                      </a:r>
                    </a:p>
                  </a:txBody>
                  <a:tcPr marL="8889" marR="8889" marT="888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***</a:t>
                      </a:r>
                    </a:p>
                  </a:txBody>
                  <a:tcPr marL="8889" marR="8889" marT="88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800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3420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FB145276-C897-C49D-8C90-F2744BF54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265420"/>
              </p:ext>
            </p:extLst>
          </p:nvPr>
        </p:nvGraphicFramePr>
        <p:xfrm>
          <a:off x="288803" y="1557037"/>
          <a:ext cx="11614393" cy="4614781"/>
        </p:xfrm>
        <a:graphic>
          <a:graphicData uri="http://schemas.openxmlformats.org/drawingml/2006/table">
            <a:tbl>
              <a:tblPr/>
              <a:tblGrid>
                <a:gridCol w="2838079">
                  <a:extLst>
                    <a:ext uri="{9D8B030D-6E8A-4147-A177-3AD203B41FA5}">
                      <a16:colId xmlns:a16="http://schemas.microsoft.com/office/drawing/2014/main" val="3477387359"/>
                    </a:ext>
                  </a:extLst>
                </a:gridCol>
                <a:gridCol w="1994326">
                  <a:extLst>
                    <a:ext uri="{9D8B030D-6E8A-4147-A177-3AD203B41FA5}">
                      <a16:colId xmlns:a16="http://schemas.microsoft.com/office/drawing/2014/main" val="2179184339"/>
                    </a:ext>
                  </a:extLst>
                </a:gridCol>
                <a:gridCol w="946026">
                  <a:extLst>
                    <a:ext uri="{9D8B030D-6E8A-4147-A177-3AD203B41FA5}">
                      <a16:colId xmlns:a16="http://schemas.microsoft.com/office/drawing/2014/main" val="1024674060"/>
                    </a:ext>
                  </a:extLst>
                </a:gridCol>
                <a:gridCol w="1943190">
                  <a:extLst>
                    <a:ext uri="{9D8B030D-6E8A-4147-A177-3AD203B41FA5}">
                      <a16:colId xmlns:a16="http://schemas.microsoft.com/office/drawing/2014/main" val="3548094572"/>
                    </a:ext>
                  </a:extLst>
                </a:gridCol>
                <a:gridCol w="901283">
                  <a:extLst>
                    <a:ext uri="{9D8B030D-6E8A-4147-A177-3AD203B41FA5}">
                      <a16:colId xmlns:a16="http://schemas.microsoft.com/office/drawing/2014/main" val="11641916"/>
                    </a:ext>
                  </a:extLst>
                </a:gridCol>
                <a:gridCol w="1943190">
                  <a:extLst>
                    <a:ext uri="{9D8B030D-6E8A-4147-A177-3AD203B41FA5}">
                      <a16:colId xmlns:a16="http://schemas.microsoft.com/office/drawing/2014/main" val="1946301867"/>
                    </a:ext>
                  </a:extLst>
                </a:gridCol>
                <a:gridCol w="1048299">
                  <a:extLst>
                    <a:ext uri="{9D8B030D-6E8A-4147-A177-3AD203B41FA5}">
                      <a16:colId xmlns:a16="http://schemas.microsoft.com/office/drawing/2014/main" val="467051159"/>
                    </a:ext>
                  </a:extLst>
                </a:gridCol>
              </a:tblGrid>
              <a:tr h="135465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Classi di reddito complessivo in euro</a:t>
                      </a:r>
                    </a:p>
                  </a:txBody>
                  <a:tcPr marL="16778" marR="16778" marT="167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E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Numero contribuenti</a:t>
                      </a:r>
                    </a:p>
                  </a:txBody>
                  <a:tcPr marL="16778" marR="16778" marT="1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6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16778" marR="16778" marT="1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6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Ammontare reddito</a:t>
                      </a:r>
                    </a:p>
                  </a:txBody>
                  <a:tcPr marL="16778" marR="16778" marT="1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16778" marR="16778" marT="1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Ammontare imposta netta</a:t>
                      </a:r>
                    </a:p>
                  </a:txBody>
                  <a:tcPr marL="16778" marR="16778" marT="1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16778" marR="16778" marT="167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76420"/>
                  </a:ext>
                </a:extLst>
              </a:tr>
              <a:tr h="465733">
                <a:tc>
                  <a:txBody>
                    <a:bodyPr/>
                    <a:lstStyle/>
                    <a:p>
                      <a:pPr algn="l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Fino a 6.000 euro</a:t>
                      </a:r>
                    </a:p>
                  </a:txBody>
                  <a:tcPr marL="16778" marR="16778" marT="167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7.688.013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18,5%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15.005.575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418.082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381617"/>
                  </a:ext>
                </a:extLst>
              </a:tr>
              <a:tr h="465733">
                <a:tc>
                  <a:txBody>
                    <a:bodyPr/>
                    <a:lstStyle/>
                    <a:p>
                      <a:pPr algn="l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 6.000 a 15.000</a:t>
                      </a:r>
                    </a:p>
                  </a:txBody>
                  <a:tcPr marL="16778" marR="16778" marT="167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9.986.688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24,1%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102.872.900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11,3%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5.724.744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706947"/>
                  </a:ext>
                </a:extLst>
              </a:tr>
              <a:tr h="465733">
                <a:tc>
                  <a:txBody>
                    <a:bodyPr/>
                    <a:lstStyle/>
                    <a:p>
                      <a:pPr algn="l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 15.000 a 35.000</a:t>
                      </a:r>
                    </a:p>
                  </a:txBody>
                  <a:tcPr marL="16778" marR="16778" marT="167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18.039.957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43,5%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424.744.507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46,6%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63.779.910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37,3%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1923773"/>
                  </a:ext>
                </a:extLst>
              </a:tr>
              <a:tr h="465733">
                <a:tc>
                  <a:txBody>
                    <a:bodyPr/>
                    <a:lstStyle/>
                    <a:p>
                      <a:pPr algn="l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 35.000 a 50.000</a:t>
                      </a:r>
                    </a:p>
                  </a:txBody>
                  <a:tcPr marL="16778" marR="16778" marT="167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3.263.677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133.103.613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14,6%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29.125.229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17,0%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666322"/>
                  </a:ext>
                </a:extLst>
              </a:tr>
              <a:tr h="465733">
                <a:tc>
                  <a:txBody>
                    <a:bodyPr/>
                    <a:lstStyle/>
                    <a:p>
                      <a:pPr algn="l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 50.000 a 100.000</a:t>
                      </a:r>
                    </a:p>
                  </a:txBody>
                  <a:tcPr marL="16778" marR="16778" marT="167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1.942.531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130.615.589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35.575.252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20,8%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9428653"/>
                  </a:ext>
                </a:extLst>
              </a:tr>
              <a:tr h="465733">
                <a:tc>
                  <a:txBody>
                    <a:bodyPr/>
                    <a:lstStyle/>
                    <a:p>
                      <a:pPr algn="l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oltre 100.000</a:t>
                      </a:r>
                    </a:p>
                  </a:txBody>
                  <a:tcPr marL="16778" marR="16778" marT="167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576.452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106.021.388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11,6%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36.370.068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21,3%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825660"/>
                  </a:ext>
                </a:extLst>
              </a:tr>
              <a:tr h="465733">
                <a:tc>
                  <a:txBody>
                    <a:bodyPr/>
                    <a:lstStyle/>
                    <a:p>
                      <a:pPr algn="l" fontAlgn="b"/>
                      <a:r>
                        <a:rPr lang="it-IT" sz="2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TOTALE</a:t>
                      </a:r>
                    </a:p>
                  </a:txBody>
                  <a:tcPr marL="16778" marR="16778" marT="167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F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41.497.318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F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F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912.363.572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F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F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170.993.284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F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6778" marR="16778" marT="167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F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04391"/>
                  </a:ext>
                </a:extLst>
              </a:tr>
            </a:tbl>
          </a:graphicData>
        </a:graphic>
      </p:graphicFrame>
      <p:sp>
        <p:nvSpPr>
          <p:cNvPr id="3" name="Titolo 1">
            <a:extLst>
              <a:ext uri="{FF2B5EF4-FFF2-40B4-BE49-F238E27FC236}">
                <a16:creationId xmlns:a16="http://schemas.microsoft.com/office/drawing/2014/main" id="{99928BFC-7280-14F6-59DE-21781AFB0A64}"/>
              </a:ext>
            </a:extLst>
          </p:cNvPr>
          <p:cNvSpPr txBox="1">
            <a:spLocks/>
          </p:cNvSpPr>
          <p:nvPr/>
        </p:nvSpPr>
        <p:spPr>
          <a:xfrm>
            <a:off x="389476" y="310550"/>
            <a:ext cx="11575361" cy="7159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dirty="0">
                <a:latin typeface="Bahnschrift" panose="020B0502040204020203" pitchFamily="34" charset="0"/>
                <a:cs typeface="Calibri" panose="020F0502020204030204" pitchFamily="34" charset="0"/>
              </a:rPr>
              <a:t>I contribuenti Irpef</a:t>
            </a:r>
          </a:p>
        </p:txBody>
      </p:sp>
    </p:spTree>
    <p:extLst>
      <p:ext uri="{BB962C8B-B14F-4D97-AF65-F5344CB8AC3E}">
        <p14:creationId xmlns:p14="http://schemas.microsoft.com/office/powerpoint/2010/main" val="3257065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91535F57-87EA-4941-8B44-C49CC5E2F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6910" y="6349042"/>
            <a:ext cx="1707663" cy="396815"/>
          </a:xfrm>
        </p:spPr>
        <p:txBody>
          <a:bodyPr>
            <a:normAutofit/>
          </a:bodyPr>
          <a:lstStyle/>
          <a:p>
            <a:r>
              <a:rPr lang="it-IT" dirty="0">
                <a:latin typeface="Bahnschrift" panose="020B0502040204020203" pitchFamily="34" charset="0"/>
              </a:rPr>
              <a:t> Area Sviluppo</a:t>
            </a:r>
          </a:p>
        </p:txBody>
      </p:sp>
      <p:pic>
        <p:nvPicPr>
          <p:cNvPr id="7" name="Picture 1" descr="C:\Users\R.Sanna\Desktop\CGIL.png">
            <a:extLst>
              <a:ext uri="{FF2B5EF4-FFF2-40B4-BE49-F238E27FC236}">
                <a16:creationId xmlns:a16="http://schemas.microsoft.com/office/drawing/2014/main" id="{FBFCFE5B-EBFE-415A-9BAC-827C895A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4573" y="5745798"/>
            <a:ext cx="797427" cy="1112202"/>
          </a:xfrm>
          <a:prstGeom prst="rect">
            <a:avLst/>
          </a:prstGeom>
          <a:noFill/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76EE587E-2C5A-4089-B2E8-1892D97D9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476" y="310550"/>
            <a:ext cx="11575361" cy="715993"/>
          </a:xfrm>
        </p:spPr>
        <p:txBody>
          <a:bodyPr>
            <a:noAutofit/>
          </a:bodyPr>
          <a:lstStyle/>
          <a:p>
            <a:pPr algn="ctr"/>
            <a:r>
              <a:rPr lang="it-IT" b="1" dirty="0">
                <a:latin typeface="Bahnschrift" panose="020B0502040204020203" pitchFamily="34" charset="0"/>
                <a:cs typeface="Calibri" panose="020F0502020204030204" pitchFamily="34" charset="0"/>
              </a:rPr>
              <a:t>Una riforma fiscale, secondo la CGIL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4687B8E-B159-4002-9428-1B2114C24CE3}"/>
              </a:ext>
            </a:extLst>
          </p:cNvPr>
          <p:cNvSpPr txBox="1"/>
          <p:nvPr/>
        </p:nvSpPr>
        <p:spPr>
          <a:xfrm>
            <a:off x="561976" y="3578945"/>
            <a:ext cx="9602457" cy="569387"/>
          </a:xfrm>
          <a:prstGeom prst="rect">
            <a:avLst/>
          </a:prstGeom>
          <a:solidFill>
            <a:srgbClr val="BFC4F7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100" b="1" i="1" dirty="0">
                <a:latin typeface="Bahnschrift" panose="020B0502040204020203" pitchFamily="34" charset="0"/>
                <a:cs typeface="Aharoni" panose="02010803020104030203" pitchFamily="2" charset="-79"/>
              </a:rPr>
              <a:t>I cardini di una riforma del fisco giusta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59200AE-C3FD-45D0-9400-111099C1C8A0}"/>
              </a:ext>
            </a:extLst>
          </p:cNvPr>
          <p:cNvSpPr txBox="1"/>
          <p:nvPr/>
        </p:nvSpPr>
        <p:spPr>
          <a:xfrm>
            <a:off x="10365047" y="3492615"/>
            <a:ext cx="1707663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Bahnschrift" panose="020B0502040204020203" pitchFamily="34" charset="0"/>
                <a:cs typeface="Aharoni" panose="02010803020104030203" pitchFamily="2" charset="-79"/>
              </a:rPr>
              <a:t>Come tassare </a:t>
            </a:r>
            <a:r>
              <a:rPr lang="it-IT" sz="2400" b="1" dirty="0">
                <a:latin typeface="Bahnschrift" panose="020B0502040204020203" pitchFamily="34" charset="0"/>
                <a:cs typeface="Aharoni" panose="02010803020104030203" pitchFamily="2" charset="-79"/>
              </a:rPr>
              <a:t>ricchezza, consumi, transazioni</a:t>
            </a:r>
          </a:p>
        </p:txBody>
      </p:sp>
    </p:spTree>
    <p:extLst>
      <p:ext uri="{BB962C8B-B14F-4D97-AF65-F5344CB8AC3E}">
        <p14:creationId xmlns:p14="http://schemas.microsoft.com/office/powerpoint/2010/main" val="917136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7ED58C-A808-491B-9BC6-FE80F45A2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52090"/>
            <a:ext cx="12191999" cy="931653"/>
          </a:xfrm>
        </p:spPr>
        <p:txBody>
          <a:bodyPr>
            <a:noAutofit/>
          </a:bodyPr>
          <a:lstStyle/>
          <a:p>
            <a:pPr algn="ctr"/>
            <a:r>
              <a:rPr lang="it-IT" sz="5800" b="1" dirty="0">
                <a:latin typeface="Bahnschrift" panose="020B0502040204020203" pitchFamily="34" charset="0"/>
                <a:cs typeface="Calibri" panose="020F0502020204030204" pitchFamily="34" charset="0"/>
              </a:rPr>
              <a:t>Imposte su successioni e donazioni</a:t>
            </a:r>
          </a:p>
        </p:txBody>
      </p:sp>
      <p:pic>
        <p:nvPicPr>
          <p:cNvPr id="7" name="Picture 1" descr="C:\Users\R.Sanna\Desktop\CGIL.png">
            <a:extLst>
              <a:ext uri="{FF2B5EF4-FFF2-40B4-BE49-F238E27FC236}">
                <a16:creationId xmlns:a16="http://schemas.microsoft.com/office/drawing/2014/main" id="{FBFCFE5B-EBFE-415A-9BAC-827C895A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4573" y="5745798"/>
            <a:ext cx="797427" cy="1112202"/>
          </a:xfrm>
          <a:prstGeom prst="rect">
            <a:avLst/>
          </a:prstGeom>
          <a:noFill/>
        </p:spPr>
      </p:pic>
      <p:pic>
        <p:nvPicPr>
          <p:cNvPr id="4" name="Immagine 3" descr="Immagine che contiene testo, schermata, linea, Diagramma&#10;&#10;Descrizione generata automaticamente">
            <a:extLst>
              <a:ext uri="{FF2B5EF4-FFF2-40B4-BE49-F238E27FC236}">
                <a16:creationId xmlns:a16="http://schemas.microsoft.com/office/drawing/2014/main" id="{F72A81AD-0E82-3055-6E8E-9D73177E0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528" y="1431810"/>
            <a:ext cx="9686486" cy="511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815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91535F57-87EA-4941-8B44-C49CC5E2F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6910" y="6349042"/>
            <a:ext cx="1707663" cy="396815"/>
          </a:xfrm>
        </p:spPr>
        <p:txBody>
          <a:bodyPr>
            <a:normAutofit/>
          </a:bodyPr>
          <a:lstStyle/>
          <a:p>
            <a:r>
              <a:rPr lang="it-IT" dirty="0">
                <a:latin typeface="Bahnschrift" panose="020B0502040204020203" pitchFamily="34" charset="0"/>
              </a:rPr>
              <a:t> Area Sviluppo</a:t>
            </a:r>
          </a:p>
        </p:txBody>
      </p:sp>
      <p:pic>
        <p:nvPicPr>
          <p:cNvPr id="7" name="Picture 1" descr="C:\Users\R.Sanna\Desktop\CGIL.png">
            <a:extLst>
              <a:ext uri="{FF2B5EF4-FFF2-40B4-BE49-F238E27FC236}">
                <a16:creationId xmlns:a16="http://schemas.microsoft.com/office/drawing/2014/main" id="{FBFCFE5B-EBFE-415A-9BAC-827C895A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4573" y="5745798"/>
            <a:ext cx="797427" cy="1112202"/>
          </a:xfrm>
          <a:prstGeom prst="rect">
            <a:avLst/>
          </a:prstGeom>
          <a:noFill/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76EE587E-2C5A-4089-B2E8-1892D97D9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476" y="310550"/>
            <a:ext cx="11575361" cy="715993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latin typeface="Bahnschrift" panose="020B0502040204020203" pitchFamily="34" charset="0"/>
                <a:cs typeface="Calibri" panose="020F0502020204030204" pitchFamily="34" charset="0"/>
              </a:rPr>
              <a:t>Le tasse dei super ricchi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3D9A7C7-542E-CE0E-E16C-93FF4F6476AF}"/>
              </a:ext>
            </a:extLst>
          </p:cNvPr>
          <p:cNvSpPr txBox="1"/>
          <p:nvPr/>
        </p:nvSpPr>
        <p:spPr>
          <a:xfrm>
            <a:off x="9483634" y="3513268"/>
            <a:ext cx="252145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dirty="0" err="1">
                <a:latin typeface="Bahnschrift" panose="020B0502040204020203" pitchFamily="34" charset="0"/>
                <a:cs typeface="Aharoni" panose="02010803020104030203" pitchFamily="2" charset="-79"/>
              </a:rPr>
              <a:t>Zucman</a:t>
            </a:r>
            <a:r>
              <a:rPr lang="it-IT" sz="2800" dirty="0">
                <a:latin typeface="Bahnschrift" panose="020B0502040204020203" pitchFamily="34" charset="0"/>
                <a:cs typeface="Aharoni" panose="02010803020104030203" pitchFamily="2" charset="-79"/>
              </a:rPr>
              <a:t>, 2023</a:t>
            </a:r>
          </a:p>
        </p:txBody>
      </p:sp>
      <p:pic>
        <p:nvPicPr>
          <p:cNvPr id="5" name="Immagine 4" descr="Immagine che contiene testo, linea, Diagramma, diagramma&#10;&#10;Descrizione generata automaticamente">
            <a:extLst>
              <a:ext uri="{FF2B5EF4-FFF2-40B4-BE49-F238E27FC236}">
                <a16:creationId xmlns:a16="http://schemas.microsoft.com/office/drawing/2014/main" id="{3598FFC7-F944-26F6-AA72-3656A3EFC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06" y="1071562"/>
            <a:ext cx="7636328" cy="55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54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91535F57-87EA-4941-8B44-C49CC5E2F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6910" y="6349042"/>
            <a:ext cx="1707663" cy="396815"/>
          </a:xfrm>
        </p:spPr>
        <p:txBody>
          <a:bodyPr>
            <a:normAutofit/>
          </a:bodyPr>
          <a:lstStyle/>
          <a:p>
            <a:r>
              <a:rPr lang="it-IT" dirty="0">
                <a:latin typeface="Bahnschrift" panose="020B0502040204020203" pitchFamily="34" charset="0"/>
              </a:rPr>
              <a:t> Area Sviluppo</a:t>
            </a:r>
          </a:p>
        </p:txBody>
      </p:sp>
      <p:pic>
        <p:nvPicPr>
          <p:cNvPr id="7" name="Picture 1" descr="C:\Users\R.Sanna\Desktop\CGIL.png">
            <a:extLst>
              <a:ext uri="{FF2B5EF4-FFF2-40B4-BE49-F238E27FC236}">
                <a16:creationId xmlns:a16="http://schemas.microsoft.com/office/drawing/2014/main" id="{FBFCFE5B-EBFE-415A-9BAC-827C895A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4573" y="5745798"/>
            <a:ext cx="797427" cy="1112202"/>
          </a:xfrm>
          <a:prstGeom prst="rect">
            <a:avLst/>
          </a:prstGeom>
          <a:noFill/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76EE587E-2C5A-4089-B2E8-1892D97D9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476" y="310550"/>
            <a:ext cx="11575361" cy="715993"/>
          </a:xfrm>
        </p:spPr>
        <p:txBody>
          <a:bodyPr>
            <a:noAutofit/>
          </a:bodyPr>
          <a:lstStyle/>
          <a:p>
            <a:pPr algn="ctr"/>
            <a:r>
              <a:rPr lang="it-IT" b="1" dirty="0">
                <a:latin typeface="Bahnschrift" panose="020B0502040204020203" pitchFamily="34" charset="0"/>
                <a:cs typeface="Calibri" panose="020F0502020204030204" pitchFamily="34" charset="0"/>
              </a:rPr>
              <a:t>Una riforma fiscale, secondo la CGIL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4687B8E-B159-4002-9428-1B2114C24CE3}"/>
              </a:ext>
            </a:extLst>
          </p:cNvPr>
          <p:cNvSpPr txBox="1"/>
          <p:nvPr/>
        </p:nvSpPr>
        <p:spPr>
          <a:xfrm>
            <a:off x="561976" y="3578945"/>
            <a:ext cx="9602457" cy="569387"/>
          </a:xfrm>
          <a:prstGeom prst="rect">
            <a:avLst/>
          </a:prstGeom>
          <a:solidFill>
            <a:srgbClr val="BFC4F7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100" b="1" i="1" dirty="0">
                <a:latin typeface="Bahnschrift" panose="020B0502040204020203" pitchFamily="34" charset="0"/>
                <a:cs typeface="Aharoni" panose="02010803020104030203" pitchFamily="2" charset="-79"/>
              </a:rPr>
              <a:t>I cardini di una riforma del fisco giusta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BFDD3C0-17D8-4DAB-AC05-BF659B64ED8D}"/>
              </a:ext>
            </a:extLst>
          </p:cNvPr>
          <p:cNvSpPr txBox="1"/>
          <p:nvPr/>
        </p:nvSpPr>
        <p:spPr>
          <a:xfrm>
            <a:off x="6754305" y="4404049"/>
            <a:ext cx="3219089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Bahnschrift" panose="020B0502040204020203" pitchFamily="34" charset="0"/>
                <a:cs typeface="Aharoni" panose="02010803020104030203" pitchFamily="2" charset="-79"/>
              </a:rPr>
              <a:t>Lotta all’evasione fiscale</a:t>
            </a:r>
            <a:endParaRPr lang="it-IT" sz="2400" dirty="0">
              <a:latin typeface="Bahnschrift" panose="020B0502040204020203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39215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02D9AA27-12C3-122D-0BCB-62332CDF2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3" y="0"/>
            <a:ext cx="12026537" cy="6858000"/>
          </a:xfrm>
          <a:prstGeom prst="rect">
            <a:avLst/>
          </a:prstGeom>
        </p:spPr>
      </p:pic>
      <p:pic>
        <p:nvPicPr>
          <p:cNvPr id="7" name="Picture 1" descr="C:\Users\R.Sanna\Desktop\CGIL.png">
            <a:extLst>
              <a:ext uri="{FF2B5EF4-FFF2-40B4-BE49-F238E27FC236}">
                <a16:creationId xmlns:a16="http://schemas.microsoft.com/office/drawing/2014/main" id="{FBFCFE5B-EBFE-415A-9BAC-827C895A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94573" y="5745798"/>
            <a:ext cx="797427" cy="1112202"/>
          </a:xfrm>
          <a:prstGeom prst="rect">
            <a:avLst/>
          </a:prstGeom>
          <a:noFill/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F1D1802-15A0-286F-EBEB-4F153526EA8F}"/>
              </a:ext>
            </a:extLst>
          </p:cNvPr>
          <p:cNvSpPr txBox="1"/>
          <p:nvPr/>
        </p:nvSpPr>
        <p:spPr>
          <a:xfrm>
            <a:off x="1776549" y="1804512"/>
            <a:ext cx="10139226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In Italia circa 100 miliardi all’anno, la più alta al mondo. Da ultima Relazione è scesa a 86 miliardi grazie a fatturazione elettronica e split payment.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800" kern="100" dirty="0">
              <a:latin typeface="Bahnschrift" panose="020B0502040204020203" pitchFamily="34" charset="0"/>
              <a:ea typeface="Andale Sans UI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Propensione all’evasione lavoro autonomo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800" kern="100" dirty="0">
              <a:latin typeface="Bahnschrift" panose="020B0502040204020203" pitchFamily="34" charset="0"/>
              <a:ea typeface="Andale Sans UI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Due concetti antipatici: elusione e evasione di necessità.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800" kern="100" dirty="0">
              <a:latin typeface="Bahnschrift" panose="020B0502040204020203" pitchFamily="34" charset="0"/>
              <a:ea typeface="Andale Sans UI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kern="100" dirty="0">
                <a:effectLst/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Colpire gli evasori… o prevenire l’evasione?</a:t>
            </a:r>
          </a:p>
          <a:p>
            <a:r>
              <a:rPr lang="it-IT" sz="16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Tracciamento flussi (carte, tetto al contante), Big data </a:t>
            </a:r>
            <a:r>
              <a:rPr lang="it-IT" sz="1600" kern="100" dirty="0" err="1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analysis</a:t>
            </a:r>
            <a:r>
              <a:rPr lang="it-IT" sz="16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, incrocio banche dati, Data scraping.</a:t>
            </a:r>
          </a:p>
          <a:p>
            <a:endParaRPr lang="it-IT" sz="1600" kern="100" dirty="0">
              <a:effectLst/>
              <a:latin typeface="Bahnschrift" panose="020B0502040204020203" pitchFamily="34" charset="0"/>
              <a:ea typeface="Andale Sans UI"/>
              <a:cs typeface="Tahoma" panose="020B0604030504040204" pitchFamily="34" charset="0"/>
            </a:endParaRPr>
          </a:p>
          <a:p>
            <a:endParaRPr lang="it-IT" dirty="0"/>
          </a:p>
        </p:txBody>
      </p:sp>
      <p:sp>
        <p:nvSpPr>
          <p:cNvPr id="8" name="Sottotitolo 2">
            <a:extLst>
              <a:ext uri="{FF2B5EF4-FFF2-40B4-BE49-F238E27FC236}">
                <a16:creationId xmlns:a16="http://schemas.microsoft.com/office/drawing/2014/main" id="{9D380C0A-A211-7F02-3B1E-848AE01057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6910" y="6349042"/>
            <a:ext cx="1707663" cy="396815"/>
          </a:xfrm>
        </p:spPr>
        <p:txBody>
          <a:bodyPr>
            <a:normAutofit/>
          </a:bodyPr>
          <a:lstStyle/>
          <a:p>
            <a:r>
              <a:rPr lang="it-IT" dirty="0">
                <a:latin typeface="Bahnschrift" panose="020B0502040204020203" pitchFamily="34" charset="0"/>
              </a:rPr>
              <a:t> Area Sviluppo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A7ED58C-A808-491B-9BC6-FE80F45A2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41386" y="512969"/>
            <a:ext cx="8294761" cy="931653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latin typeface="Bahnschrift" panose="020B0502040204020203" pitchFamily="34" charset="0"/>
                <a:cs typeface="Calibri" panose="020F0502020204030204" pitchFamily="34" charset="0"/>
              </a:rPr>
              <a:t>L’evasione fiscale</a:t>
            </a:r>
          </a:p>
        </p:txBody>
      </p:sp>
    </p:spTree>
    <p:extLst>
      <p:ext uri="{BB962C8B-B14F-4D97-AF65-F5344CB8AC3E}">
        <p14:creationId xmlns:p14="http://schemas.microsoft.com/office/powerpoint/2010/main" val="3933475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02D9AA27-12C3-122D-0BCB-62332CDF2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3" y="0"/>
            <a:ext cx="12026537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F1D1802-15A0-286F-EBEB-4F153526EA8F}"/>
              </a:ext>
            </a:extLst>
          </p:cNvPr>
          <p:cNvSpPr txBox="1"/>
          <p:nvPr/>
        </p:nvSpPr>
        <p:spPr>
          <a:xfrm>
            <a:off x="1776549" y="1804512"/>
            <a:ext cx="10139226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In Italia circa 100 miliardi all’anno, la più alta al mondo. Da ultima Relazione è scesa a 86 miliardi grazie a fatturazione elettronica e split payment.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800" kern="100" dirty="0">
              <a:latin typeface="Bahnschrift" panose="020B0502040204020203" pitchFamily="34" charset="0"/>
              <a:ea typeface="Andale Sans UI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Propensione all’evasione lavoro autonomo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800" kern="100" dirty="0">
              <a:latin typeface="Bahnschrift" panose="020B0502040204020203" pitchFamily="34" charset="0"/>
              <a:ea typeface="Andale Sans UI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Due concetti antipatici: elusione e evasione di necessità.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800" kern="100" dirty="0">
              <a:latin typeface="Bahnschrift" panose="020B0502040204020203" pitchFamily="34" charset="0"/>
              <a:ea typeface="Andale Sans UI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kern="100" dirty="0">
                <a:effectLst/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Colpire gli evasori… o prevenire l’evasione?</a:t>
            </a:r>
          </a:p>
          <a:p>
            <a:r>
              <a:rPr lang="it-IT" sz="16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Tracciamento flussi (carte, tetto al contante), Big data </a:t>
            </a:r>
            <a:r>
              <a:rPr lang="it-IT" sz="1600" kern="100" dirty="0" err="1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analysis</a:t>
            </a:r>
            <a:r>
              <a:rPr lang="it-IT" sz="16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, incrocio banche dati, Data scraping.</a:t>
            </a:r>
          </a:p>
          <a:p>
            <a:endParaRPr lang="it-IT" sz="1600" kern="100" dirty="0">
              <a:effectLst/>
              <a:latin typeface="Bahnschrift" panose="020B0502040204020203" pitchFamily="34" charset="0"/>
              <a:ea typeface="Andale Sans UI"/>
              <a:cs typeface="Tahoma" panose="020B0604030504040204" pitchFamily="34" charset="0"/>
            </a:endParaRPr>
          </a:p>
          <a:p>
            <a:endParaRPr lang="it-IT" dirty="0"/>
          </a:p>
        </p:txBody>
      </p:sp>
      <p:sp>
        <p:nvSpPr>
          <p:cNvPr id="8" name="Sottotitolo 2">
            <a:extLst>
              <a:ext uri="{FF2B5EF4-FFF2-40B4-BE49-F238E27FC236}">
                <a16:creationId xmlns:a16="http://schemas.microsoft.com/office/drawing/2014/main" id="{9D380C0A-A211-7F02-3B1E-848AE01057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6910" y="6349042"/>
            <a:ext cx="1707663" cy="396815"/>
          </a:xfrm>
        </p:spPr>
        <p:txBody>
          <a:bodyPr>
            <a:normAutofit/>
          </a:bodyPr>
          <a:lstStyle/>
          <a:p>
            <a:r>
              <a:rPr lang="it-IT" dirty="0">
                <a:latin typeface="Bahnschrift" panose="020B0502040204020203" pitchFamily="34" charset="0"/>
              </a:rPr>
              <a:t> Area Sviluppo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A7ED58C-A808-491B-9BC6-FE80F45A2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41386" y="512969"/>
            <a:ext cx="8294761" cy="931653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latin typeface="Bahnschrift" panose="020B0502040204020203" pitchFamily="34" charset="0"/>
                <a:cs typeface="Calibri" panose="020F0502020204030204" pitchFamily="34" charset="0"/>
              </a:rPr>
              <a:t>L’evasione fiscale</a:t>
            </a:r>
          </a:p>
        </p:txBody>
      </p:sp>
      <p:pic>
        <p:nvPicPr>
          <p:cNvPr id="5" name="Immagine 4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82913670-17B2-BAF4-C674-7BBF1EE2C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189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02D9AA27-12C3-122D-0BCB-62332CDF2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3" y="0"/>
            <a:ext cx="12026537" cy="6858000"/>
          </a:xfrm>
          <a:prstGeom prst="rect">
            <a:avLst/>
          </a:prstGeom>
        </p:spPr>
      </p:pic>
      <p:pic>
        <p:nvPicPr>
          <p:cNvPr id="7" name="Picture 1" descr="C:\Users\R.Sanna\Desktop\CGIL.png">
            <a:extLst>
              <a:ext uri="{FF2B5EF4-FFF2-40B4-BE49-F238E27FC236}">
                <a16:creationId xmlns:a16="http://schemas.microsoft.com/office/drawing/2014/main" id="{FBFCFE5B-EBFE-415A-9BAC-827C895A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94573" y="5745798"/>
            <a:ext cx="797427" cy="1112202"/>
          </a:xfrm>
          <a:prstGeom prst="rect">
            <a:avLst/>
          </a:prstGeom>
          <a:noFill/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F1D1802-15A0-286F-EBEB-4F153526EA8F}"/>
              </a:ext>
            </a:extLst>
          </p:cNvPr>
          <p:cNvSpPr txBox="1"/>
          <p:nvPr/>
        </p:nvSpPr>
        <p:spPr>
          <a:xfrm>
            <a:off x="1776549" y="1804512"/>
            <a:ext cx="10139226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In Italia circa 100 miliardi all’anno, la più alta al mondo. Da ultima Relazione è scesa a 86 miliardi grazie a fatturazione elettronica e split payment.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800" kern="100" dirty="0">
              <a:latin typeface="Bahnschrift" panose="020B0502040204020203" pitchFamily="34" charset="0"/>
              <a:ea typeface="Andale Sans UI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Propensione all’evasione lavoro autonomo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800" kern="100" dirty="0">
              <a:latin typeface="Bahnschrift" panose="020B0502040204020203" pitchFamily="34" charset="0"/>
              <a:ea typeface="Andale Sans UI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Due concetti antipatici: elusione e evasione di necessità.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800" kern="100" dirty="0">
              <a:latin typeface="Bahnschrift" panose="020B0502040204020203" pitchFamily="34" charset="0"/>
              <a:ea typeface="Andale Sans UI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kern="100" dirty="0">
                <a:effectLst/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Colpire gli evasori… o prevenire l’evasione?</a:t>
            </a:r>
          </a:p>
          <a:p>
            <a:r>
              <a:rPr lang="it-IT" sz="16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Tracciamento flussi (carte, tetto al contante), Big data </a:t>
            </a:r>
            <a:r>
              <a:rPr lang="it-IT" sz="1600" kern="100" dirty="0" err="1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analysis</a:t>
            </a:r>
            <a:r>
              <a:rPr lang="it-IT" sz="1600" kern="100" dirty="0">
                <a:latin typeface="Bahnschrift" panose="020B0502040204020203" pitchFamily="34" charset="0"/>
                <a:ea typeface="Andale Sans UI"/>
                <a:cs typeface="Tahoma" panose="020B0604030504040204" pitchFamily="34" charset="0"/>
              </a:rPr>
              <a:t>, incrocio banche dati, Data scraping.</a:t>
            </a:r>
          </a:p>
          <a:p>
            <a:endParaRPr lang="it-IT" sz="1600" kern="100" dirty="0">
              <a:effectLst/>
              <a:latin typeface="Bahnschrift" panose="020B0502040204020203" pitchFamily="34" charset="0"/>
              <a:ea typeface="Andale Sans UI"/>
              <a:cs typeface="Tahoma" panose="020B0604030504040204" pitchFamily="34" charset="0"/>
            </a:endParaRPr>
          </a:p>
          <a:p>
            <a:endParaRPr lang="it-IT" dirty="0"/>
          </a:p>
        </p:txBody>
      </p:sp>
      <p:sp>
        <p:nvSpPr>
          <p:cNvPr id="8" name="Sottotitolo 2">
            <a:extLst>
              <a:ext uri="{FF2B5EF4-FFF2-40B4-BE49-F238E27FC236}">
                <a16:creationId xmlns:a16="http://schemas.microsoft.com/office/drawing/2014/main" id="{9D380C0A-A211-7F02-3B1E-848AE01057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6910" y="6349042"/>
            <a:ext cx="1707663" cy="396815"/>
          </a:xfrm>
        </p:spPr>
        <p:txBody>
          <a:bodyPr>
            <a:normAutofit/>
          </a:bodyPr>
          <a:lstStyle/>
          <a:p>
            <a:r>
              <a:rPr lang="it-IT" dirty="0">
                <a:latin typeface="Bahnschrift" panose="020B0502040204020203" pitchFamily="34" charset="0"/>
              </a:rPr>
              <a:t> Area Sviluppo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A7ED58C-A808-491B-9BC6-FE80F45A2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41386" y="512969"/>
            <a:ext cx="8294761" cy="931653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latin typeface="Bahnschrift" panose="020B0502040204020203" pitchFamily="34" charset="0"/>
                <a:cs typeface="Calibri" panose="020F0502020204030204" pitchFamily="34" charset="0"/>
              </a:rPr>
              <a:t>L’evasione fiscale</a:t>
            </a:r>
          </a:p>
        </p:txBody>
      </p:sp>
      <p:pic>
        <p:nvPicPr>
          <p:cNvPr id="5" name="Immagine 4" descr="Immagine che contiene testo, schermata, numero, Carattere&#10;&#10;Descrizione generata automaticamente">
            <a:extLst>
              <a:ext uri="{FF2B5EF4-FFF2-40B4-BE49-F238E27FC236}">
                <a16:creationId xmlns:a16="http://schemas.microsoft.com/office/drawing/2014/main" id="{BEDD2BAB-E229-707C-948E-13C5B57A97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79" y="313729"/>
            <a:ext cx="10857429" cy="592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626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91535F57-87EA-4941-8B44-C49CC5E2F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6910" y="6349042"/>
            <a:ext cx="1707663" cy="396815"/>
          </a:xfrm>
        </p:spPr>
        <p:txBody>
          <a:bodyPr>
            <a:normAutofit/>
          </a:bodyPr>
          <a:lstStyle/>
          <a:p>
            <a:r>
              <a:rPr lang="it-IT" dirty="0">
                <a:latin typeface="Bahnschrift" panose="020B0502040204020203" pitchFamily="34" charset="0"/>
              </a:rPr>
              <a:t> Area Sviluppo</a:t>
            </a:r>
          </a:p>
        </p:txBody>
      </p:sp>
      <p:pic>
        <p:nvPicPr>
          <p:cNvPr id="7" name="Picture 1" descr="C:\Users\R.Sanna\Desktop\CGIL.png">
            <a:extLst>
              <a:ext uri="{FF2B5EF4-FFF2-40B4-BE49-F238E27FC236}">
                <a16:creationId xmlns:a16="http://schemas.microsoft.com/office/drawing/2014/main" id="{FBFCFE5B-EBFE-415A-9BAC-827C895A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94573" y="5745798"/>
            <a:ext cx="797427" cy="1112202"/>
          </a:xfrm>
          <a:prstGeom prst="rect">
            <a:avLst/>
          </a:prstGeom>
          <a:noFill/>
        </p:spPr>
      </p:pic>
      <p:sp>
        <p:nvSpPr>
          <p:cNvPr id="5" name="Sottotitolo 2">
            <a:extLst>
              <a:ext uri="{FF2B5EF4-FFF2-40B4-BE49-F238E27FC236}">
                <a16:creationId xmlns:a16="http://schemas.microsoft.com/office/drawing/2014/main" id="{7E6D4127-1377-4535-B8CF-92F2437319AE}"/>
              </a:ext>
            </a:extLst>
          </p:cNvPr>
          <p:cNvSpPr txBox="1">
            <a:spLocks/>
          </p:cNvSpPr>
          <p:nvPr/>
        </p:nvSpPr>
        <p:spPr>
          <a:xfrm>
            <a:off x="7854720" y="1468846"/>
            <a:ext cx="2889849" cy="1142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6000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GRAZIE 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A21FF338-7A15-AA90-8ED2-FE623311C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763" y="566571"/>
            <a:ext cx="5254174" cy="3509873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DFE8CDFB-FB8E-8FD6-404F-173FD132C8E5}"/>
              </a:ext>
            </a:extLst>
          </p:cNvPr>
          <p:cNvSpPr txBox="1"/>
          <p:nvPr/>
        </p:nvSpPr>
        <p:spPr>
          <a:xfrm>
            <a:off x="1791763" y="5368099"/>
            <a:ext cx="25625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Cristian Perniciano</a:t>
            </a:r>
          </a:p>
          <a:p>
            <a:r>
              <a:rPr lang="it-IT" dirty="0">
                <a:hlinkClick r:id="rId5"/>
              </a:rPr>
              <a:t>c.perniciano@cgil.it</a:t>
            </a:r>
            <a:endParaRPr lang="it-IT" dirty="0"/>
          </a:p>
          <a:p>
            <a:r>
              <a:rPr lang="it-IT" dirty="0"/>
              <a:t>3396664075</a:t>
            </a:r>
          </a:p>
        </p:txBody>
      </p:sp>
    </p:spTree>
    <p:extLst>
      <p:ext uri="{BB962C8B-B14F-4D97-AF65-F5344CB8AC3E}">
        <p14:creationId xmlns:p14="http://schemas.microsoft.com/office/powerpoint/2010/main" val="566394308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33118</TotalTime>
  <Words>847</Words>
  <Application>Microsoft Office PowerPoint</Application>
  <PresentationFormat>Widescreen</PresentationFormat>
  <Paragraphs>218</Paragraphs>
  <Slides>18</Slides>
  <Notes>5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6" baseType="lpstr">
      <vt:lpstr>Arial</vt:lpstr>
      <vt:lpstr>Bahnschrift</vt:lpstr>
      <vt:lpstr>Calibri</vt:lpstr>
      <vt:lpstr>Century Gothic</vt:lpstr>
      <vt:lpstr>Wingdings</vt:lpstr>
      <vt:lpstr>Wingdings 3</vt:lpstr>
      <vt:lpstr>Filo</vt:lpstr>
      <vt:lpstr>Worksheet</vt:lpstr>
      <vt:lpstr>LE PROPOSTE SUL FISCO DEL SINDACATO</vt:lpstr>
      <vt:lpstr>Piattaforma unitaria CGIL CISL UIL</vt:lpstr>
      <vt:lpstr>Una riforma fiscale, secondo la CGIL</vt:lpstr>
      <vt:lpstr>Una riforma fiscale, secondo la CGIL</vt:lpstr>
      <vt:lpstr>Una riforma fiscale, secondo la CGIL</vt:lpstr>
      <vt:lpstr>Una riforma fiscale, secondo la CGIL</vt:lpstr>
      <vt:lpstr>Una riforma fiscale, secondo la CGIL</vt:lpstr>
      <vt:lpstr>Presentazione standard di PowerPoint</vt:lpstr>
      <vt:lpstr>Presentazione standard di PowerPoint</vt:lpstr>
      <vt:lpstr>Presentazione standard di PowerPoint</vt:lpstr>
      <vt:lpstr>Una riforma fiscale, secondo la CGIL</vt:lpstr>
      <vt:lpstr>Imposte su successioni e donazioni</vt:lpstr>
      <vt:lpstr>Le tasse dei super ricchi</vt:lpstr>
      <vt:lpstr>Una riforma fiscale, secondo la CGIL</vt:lpstr>
      <vt:lpstr>L’evasione fiscale</vt:lpstr>
      <vt:lpstr>L’evasione fiscale</vt:lpstr>
      <vt:lpstr>L’evasione fiscale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pressione fiscale: reddito, consumo, patrimonio e suoi trasferimenti</dc:title>
  <dc:creator>Cristian Perniciano</dc:creator>
  <cp:lastModifiedBy>CRISTIAN PERNICIANO</cp:lastModifiedBy>
  <cp:revision>183</cp:revision>
  <cp:lastPrinted>2024-04-08T13:58:16Z</cp:lastPrinted>
  <dcterms:created xsi:type="dcterms:W3CDTF">2021-04-15T10:23:16Z</dcterms:created>
  <dcterms:modified xsi:type="dcterms:W3CDTF">2024-04-30T09:52:01Z</dcterms:modified>
</cp:coreProperties>
</file>