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73" r:id="rId5"/>
    <p:sldId id="282" r:id="rId6"/>
    <p:sldId id="274" r:id="rId7"/>
    <p:sldId id="275" r:id="rId8"/>
    <p:sldId id="276" r:id="rId9"/>
    <p:sldId id="285" r:id="rId10"/>
    <p:sldId id="277" r:id="rId11"/>
    <p:sldId id="284" r:id="rId12"/>
    <p:sldId id="283" r:id="rId13"/>
    <p:sldId id="288" r:id="rId14"/>
    <p:sldId id="290" r:id="rId15"/>
    <p:sldId id="289" r:id="rId16"/>
    <p:sldId id="280" r:id="rId17"/>
    <p:sldId id="260" r:id="rId18"/>
    <p:sldId id="268" r:id="rId19"/>
    <p:sldId id="269" r:id="rId20"/>
    <p:sldId id="270" r:id="rId21"/>
    <p:sldId id="271" r:id="rId22"/>
    <p:sldId id="272" r:id="rId23"/>
  </p:sldIdLst>
  <p:sldSz cx="12192000" cy="6858000"/>
  <p:notesSz cx="9872663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75" d="100"/>
          <a:sy n="75" d="100"/>
        </p:scale>
        <p:origin x="6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CD78B-8E12-408A-A088-DABA59ADD016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15EF5-86F0-4A2E-865C-98673C65D4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137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7A152-79A1-4A40-A8B3-4EB76241A096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87267" y="3271381"/>
            <a:ext cx="789813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8B5AD-E436-4208-8401-8821398792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468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settore dei servizi di cura alla persona prevale quella che L. </a:t>
            </a:r>
            <a:r>
              <a:rPr lang="it-IT" dirty="0" err="1"/>
              <a:t>Bellardi</a:t>
            </a:r>
            <a:r>
              <a:rPr lang="it-IT" dirty="0"/>
              <a:t> ha</a:t>
            </a:r>
            <a:r>
              <a:rPr lang="it-IT" baseline="0" dirty="0"/>
              <a:t> chiamato la «logica dell’appartenenza» che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porta a «moltiplicare i criteri organizzativi sui quali fondare le associazioni (settore economico, dimensioni aziendali, tipo di impresa, struttura proprietaria, orientamento politico, ecc.) – e, quindi, le associazioni stesse – al fine di rispecchiare le caratteristiche della base associativa, nonché di evitare che la coesistenza in un’unica organizzazione generasse troppi conflitti a causa dell’eterogeneità degli interessi e delle divisioni ideologiche» (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Bellardi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endParaRPr lang="it-IT" baseline="0" dirty="0"/>
          </a:p>
          <a:p>
            <a:r>
              <a:rPr lang="it-IT" baseline="0" dirty="0"/>
              <a:t>Si assiste poi a una «proliferazione di nuove associazioni, prevalentemente di scarsa o nulla capacità rappresentativa ma costituite al solo scopo di firmare ulteriori (pseudo) contratti nazionali di categoria» (</a:t>
            </a:r>
            <a:r>
              <a:rPr lang="it-IT" baseline="0" dirty="0" err="1"/>
              <a:t>Bellardi</a:t>
            </a:r>
            <a:r>
              <a:rPr lang="it-IT" baseline="0" dirty="0"/>
              <a:t>). La presenza di una molteplicità di contratti «non solo favorisce l’ulteriore abbassamento dei minimi di trattamento e delle tutele, ma alimenta pure l’incertezza delle regole e corrode la copertura dei contratti di categoria genuini»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quindi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loro funzione genetica di regolazione della concorrenza tra imprese e tra lavoratori».</a:t>
            </a:r>
            <a:r>
              <a:rPr lang="it-IT" baseline="0" dirty="0"/>
              <a:t> (</a:t>
            </a:r>
            <a:r>
              <a:rPr lang="it-IT" baseline="0" dirty="0" err="1"/>
              <a:t>Bellardi</a:t>
            </a:r>
            <a:r>
              <a:rPr lang="it-IT" baseline="0" dirty="0"/>
              <a:t>).</a:t>
            </a:r>
          </a:p>
          <a:p>
            <a:endParaRPr lang="it-IT" baseline="0" dirty="0"/>
          </a:p>
          <a:p>
            <a:r>
              <a:rPr lang="it-IT" baseline="0" dirty="0"/>
              <a:t>In questo settore vi è una netta demarcazione (e una competizione) tra profit e no-profit e tra le relative associazioni.</a:t>
            </a:r>
          </a:p>
          <a:p>
            <a:r>
              <a:rPr lang="it-IT" baseline="0" dirty="0"/>
              <a:t>Le associazioni del terzo settore svolgono una significativa azione di lobby, a livello nazionale e sovrannazionale (v. ad esempio, la discussione che ha accompagnato l’approvazione delle tre direttive sui contratti pubblici del 2014, dove sono contenute numerose regole specifiche per i servizi sociali di interesse generale).</a:t>
            </a:r>
          </a:p>
          <a:p>
            <a:r>
              <a:rPr lang="it-IT" baseline="0" dirty="0"/>
              <a:t>Il terzo settore ha finito per supplire al ruolo dello Stato, fornendo soluzioni </a:t>
            </a:r>
            <a:r>
              <a:rPr lang="it-IT" baseline="0" dirty="0" err="1"/>
              <a:t>low-cost</a:t>
            </a:r>
            <a:r>
              <a:rPr lang="it-IT" baseline="0" dirty="0"/>
              <a:t>. Si assiste dunque a una strumentalizzazione del terzo settore da parte dello Stato, al fine di ridurre i costi dei servizi, e una forte azione di lobby da parte del terzo settore per difendere il proprio ruolo (e il proprio mercato).</a:t>
            </a:r>
          </a:p>
          <a:p>
            <a:endParaRPr lang="it-IT" dirty="0"/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rimediare alla frammentazione associativa dei datori di lavoro ed alla connessa moltiplicazione dei contratti collettivi andrebbe favorita «la riunificazione di contratti analoghi facenti riferimento a diverse organizzazioni di rappresentanza datoriale». Questa misura dovrebbe,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evidentemente,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«essere coniugata con la misurazione della rappresentatività di tali organizzazioni, per selezionare i soggetti legittimati a negoziare ed a concludere il contratto nazionale di categoria» (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Bellardi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Gigi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Mariucci considerava il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diritto del lavoro «una finestra sul mondo»: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guardiamo da quella finestra, oggi, vediamo un mondo devastato dalla pandemia che ha messo in evidenza che tutti, ma proprio tutti, sono vulnerabili e bisognosi di cura. Pare dunque evidente l’esigenza di dare centralità alla cura, smettendola di adottare soluzioni </a:t>
            </a:r>
            <a:r>
              <a:rPr lang="it-IT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low-cost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come tanti di quelli qui presentate (</a:t>
            </a:r>
            <a:r>
              <a:rPr lang="it-IT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bandanti</a:t>
            </a:r>
            <a:r>
              <a:rPr lang="it-IT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lavoratrici delle RSA, ecc.).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72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dyn/normlex/en/f?p=NORMLEXPUB:12100:0::NO::P12100_ILO_CODE:C18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omy-finance.ec.europa.eu/publications/2024-ageing-report-economic-and-budgetary-projections-eu-member-states-2022-2070_en" TargetMode="External"/><Relationship Id="rId2" Type="http://schemas.openxmlformats.org/officeDocument/2006/relationships/hyperlink" Target="https://ec.europa.eu/info/business-economy-euro/economic-and-fiscal-policy-coordination/eu-economic-governance-monitoring-prevention-correction/european-semester_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c.europa.eu/social/main.jsp?catId=738&amp;langId=en&amp;pubId=8448&amp;furtherPubs=ye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mattiva.it/uri-res/N2Ls?urn:nir:stato:legge:2023-12-30;213~art1-com496-leta" TargetMode="External"/><Relationship Id="rId2" Type="http://schemas.openxmlformats.org/officeDocument/2006/relationships/hyperlink" Target="https://www.normattiva.it/uri-res/N2Ls?urn:nir:stato:legge:2021-12-30;234~art1-com16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ormattiva.it/uri-res/N2Ls?urn:nir:stato:decreto.legislativo:2017-09-15;147~art5-com7" TargetMode="External"/><Relationship Id="rId4" Type="http://schemas.openxmlformats.org/officeDocument/2006/relationships/hyperlink" Target="https://www.normattiva.it/uri-res/N2Ls?urn:nir:stato:legge:2020-12-30;178~art1-com797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rmattiva.it/uri-res/N2Ls?urn:nir:stato:legge:2023-12-30;213~art1-com496-let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57200" y="4793672"/>
            <a:ext cx="7772400" cy="1810327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Dal welfare patriarcale al welfare fai-da-te: riflessioni sul lavoro di cura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Silvia Borelli, Università di Ferrara</a:t>
            </a:r>
          </a:p>
        </p:txBody>
      </p:sp>
    </p:spTree>
    <p:extLst>
      <p:ext uri="{BB962C8B-B14F-4D97-AF65-F5344CB8AC3E}">
        <p14:creationId xmlns:p14="http://schemas.microsoft.com/office/powerpoint/2010/main" val="301827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7110" y="72598"/>
            <a:ext cx="9720072" cy="1456020"/>
          </a:xfrm>
        </p:spPr>
        <p:txBody>
          <a:bodyPr>
            <a:normAutofit fontScale="90000"/>
          </a:bodyPr>
          <a:lstStyle/>
          <a:p>
            <a:r>
              <a:rPr lang="it-IT" sz="6600" dirty="0"/>
              <a:t>1. Dal </a:t>
            </a:r>
            <a:r>
              <a:rPr lang="it-IT" sz="6600" i="1" dirty="0"/>
              <a:t>welfare</a:t>
            </a:r>
            <a:r>
              <a:rPr lang="it-IT" sz="6600" dirty="0"/>
              <a:t> familiare/Patriarcale al </a:t>
            </a:r>
            <a:r>
              <a:rPr lang="it-IT" sz="6600" i="1" dirty="0"/>
              <a:t>welfare  </a:t>
            </a:r>
            <a:r>
              <a:rPr lang="it-IT" sz="6600" dirty="0"/>
              <a:t>fai-da-te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3964" y="1885950"/>
            <a:ext cx="10834007" cy="4972050"/>
          </a:xfrm>
        </p:spPr>
        <p:txBody>
          <a:bodyPr>
            <a:noAutofit/>
          </a:bodyPr>
          <a:lstStyle/>
          <a:p>
            <a:r>
              <a:rPr lang="it-IT" sz="2800" b="1" dirty="0"/>
              <a:t>Prevalenza dei trattamenti monetari </a:t>
            </a:r>
            <a:r>
              <a:rPr lang="it-IT" sz="2800" dirty="0"/>
              <a:t>(es. indennità di accompagnamento), </a:t>
            </a:r>
            <a:r>
              <a:rPr lang="it-IT" sz="2800" b="1" dirty="0"/>
              <a:t>bassa spesa pubblica per la famiglia </a:t>
            </a:r>
            <a:r>
              <a:rPr lang="it-IT" sz="2800" dirty="0"/>
              <a:t>(2,7% contro una media UE del 4,2%), </a:t>
            </a:r>
            <a:r>
              <a:rPr lang="it-IT" sz="2800" b="1" dirty="0"/>
              <a:t>alta spesa per le pensioni </a:t>
            </a:r>
            <a:r>
              <a:rPr lang="it-IT" sz="2800" dirty="0"/>
              <a:t>(16,3% contro una media UE del 12,3%)</a:t>
            </a:r>
          </a:p>
          <a:p>
            <a:r>
              <a:rPr lang="it-IT" sz="2800" b="1" dirty="0"/>
              <a:t>Scarsissimo sviluppo dei servizi di assistenza per gli anziani</a:t>
            </a:r>
            <a:r>
              <a:rPr lang="it-IT" sz="2800" dirty="0"/>
              <a:t> e ruolo preponderante dei privati no-profit</a:t>
            </a:r>
          </a:p>
          <a:p>
            <a:r>
              <a:rPr lang="it-IT" sz="2800" dirty="0"/>
              <a:t>Fattori che mettono in </a:t>
            </a:r>
            <a:r>
              <a:rPr lang="it-IT" sz="2800" b="1" dirty="0"/>
              <a:t>crisi il tradizionale modello di welfare familiare</a:t>
            </a:r>
            <a:r>
              <a:rPr lang="it-IT" sz="2800" dirty="0"/>
              <a:t>: Invecchiamento della popolazione (over 70 in Italia: 17,4%; media UE: 14,7%), ingresso delle donne nel mercato del lavoro extra-domestico, differente struttura della famiglia, bassa natalità, maggiore mobilità delle persone</a:t>
            </a:r>
          </a:p>
        </p:txBody>
      </p:sp>
    </p:spTree>
    <p:extLst>
      <p:ext uri="{BB962C8B-B14F-4D97-AF65-F5344CB8AC3E}">
        <p14:creationId xmlns:p14="http://schemas.microsoft.com/office/powerpoint/2010/main" val="208611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600" dirty="0"/>
              <a:t>Il </a:t>
            </a:r>
            <a:r>
              <a:rPr lang="it-IT" sz="6600" i="1" dirty="0"/>
              <a:t>welfare  </a:t>
            </a:r>
            <a:r>
              <a:rPr lang="it-IT" sz="6600" dirty="0"/>
              <a:t>fai-da-te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8021" y="1861457"/>
            <a:ext cx="11056670" cy="4767943"/>
          </a:xfrm>
        </p:spPr>
        <p:txBody>
          <a:bodyPr>
            <a:noAutofit/>
          </a:bodyPr>
          <a:lstStyle/>
          <a:p>
            <a:r>
              <a:rPr lang="it-IT" sz="2100" dirty="0"/>
              <a:t>Nel DIY welfare il </a:t>
            </a:r>
            <a:r>
              <a:rPr lang="it-IT" sz="2100" u="sng" dirty="0"/>
              <a:t>soddisfacimento dei bisogni di cura dipende principalmente dal costo del lavoro di cura</a:t>
            </a:r>
          </a:p>
          <a:p>
            <a:r>
              <a:rPr lang="it-IT" sz="2100" b="1" dirty="0"/>
              <a:t>Effetto Matteo</a:t>
            </a:r>
            <a:r>
              <a:rPr lang="it-IT" sz="2100" dirty="0"/>
              <a:t>: il DIY Welfare non promuove la redistribuzione delle risorse, ma accentua le diseguaglianze tra chi può permettersi di acquistare servizi di cura di qualità e chi deve trovare soluzioni </a:t>
            </a:r>
            <a:r>
              <a:rPr lang="it-IT" sz="2100" i="1" dirty="0" err="1"/>
              <a:t>low-cost</a:t>
            </a:r>
            <a:endParaRPr lang="it-IT" sz="2100" dirty="0"/>
          </a:p>
          <a:p>
            <a:r>
              <a:rPr lang="it-IT" sz="2100" dirty="0"/>
              <a:t>Sviluppo di </a:t>
            </a:r>
            <a:r>
              <a:rPr lang="it-IT" sz="2100" b="1" dirty="0"/>
              <a:t>tecniche – legali e illegali – per il contenimento del costo</a:t>
            </a:r>
            <a:r>
              <a:rPr lang="it-IT" sz="2100" dirty="0"/>
              <a:t> del lavoro domestico di cura</a:t>
            </a:r>
          </a:p>
          <a:p>
            <a:r>
              <a:rPr lang="it-IT" sz="2100" dirty="0" err="1"/>
              <a:t>N.b.</a:t>
            </a:r>
            <a:r>
              <a:rPr lang="it-IT" sz="2100" dirty="0"/>
              <a:t> il lavoro di cura DEVE costare meno del lavoro che viene reso possibile grazie ad esso</a:t>
            </a:r>
          </a:p>
          <a:p>
            <a:r>
              <a:rPr lang="it-IT" sz="2100" dirty="0"/>
              <a:t>Dal welfare familiare al </a:t>
            </a:r>
            <a:r>
              <a:rPr lang="it-IT" sz="2100" b="1" i="1" dirty="0" err="1"/>
              <a:t>Migrant</a:t>
            </a:r>
            <a:r>
              <a:rPr lang="it-IT" sz="2100" b="1" i="1" dirty="0"/>
              <a:t> in the family model of care</a:t>
            </a:r>
          </a:p>
          <a:p>
            <a:r>
              <a:rPr lang="it-IT" sz="2100" b="1" i="1" dirty="0" err="1"/>
              <a:t>N.b.</a:t>
            </a:r>
            <a:r>
              <a:rPr lang="it-IT" sz="2100" b="1" i="1" dirty="0"/>
              <a:t> in futuro l’importo delle pensioni sarà inferiore</a:t>
            </a:r>
            <a:r>
              <a:rPr lang="it-IT" sz="2100" dirty="0"/>
              <a:t> a causa del sistema contributivo e della precarietà lavorativa + </a:t>
            </a:r>
            <a:r>
              <a:rPr lang="it-IT" sz="2100" b="1" dirty="0"/>
              <a:t>gender </a:t>
            </a:r>
            <a:r>
              <a:rPr lang="it-IT" sz="2100" b="1" dirty="0" err="1"/>
              <a:t>pension</a:t>
            </a:r>
            <a:r>
              <a:rPr lang="it-IT" sz="2100" b="1" dirty="0"/>
              <a:t> gap!</a:t>
            </a:r>
          </a:p>
          <a:p>
            <a:r>
              <a:rPr lang="it-IT" sz="2100" b="1" i="1" dirty="0"/>
              <a:t>Manca una legge sulle/sui </a:t>
            </a:r>
            <a:r>
              <a:rPr lang="it-IT" sz="2100" b="1" i="1" dirty="0" err="1"/>
              <a:t>caregivers</a:t>
            </a:r>
            <a:r>
              <a:rPr lang="it-IT" sz="2100" b="1" i="1" dirty="0"/>
              <a:t> </a:t>
            </a:r>
            <a:r>
              <a:rPr lang="it-IT" sz="2100" dirty="0"/>
              <a:t>e i progetti in discussione in parlamento sono inaccettabili!</a:t>
            </a:r>
          </a:p>
          <a:p>
            <a:r>
              <a:rPr lang="it-IT" sz="2100" dirty="0"/>
              <a:t>Anche le </a:t>
            </a:r>
            <a:r>
              <a:rPr lang="it-IT" sz="2100" b="1" dirty="0"/>
              <a:t>badanti invecchiano</a:t>
            </a:r>
            <a:r>
              <a:rPr lang="it-IT" sz="2100" dirty="0"/>
              <a:t>: che si farà!</a:t>
            </a:r>
          </a:p>
        </p:txBody>
      </p:sp>
    </p:spTree>
    <p:extLst>
      <p:ext uri="{BB962C8B-B14F-4D97-AF65-F5344CB8AC3E}">
        <p14:creationId xmlns:p14="http://schemas.microsoft.com/office/powerpoint/2010/main" val="345892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2. La </a:t>
            </a:r>
            <a:r>
              <a:rPr lang="it-IT" dirty="0" err="1"/>
              <a:t>European</a:t>
            </a:r>
            <a:r>
              <a:rPr lang="it-IT" dirty="0"/>
              <a:t> Care </a:t>
            </a:r>
            <a:r>
              <a:rPr lang="it-IT" dirty="0" err="1"/>
              <a:t>Strategy</a:t>
            </a:r>
            <a:r>
              <a:rPr lang="it-IT" dirty="0"/>
              <a:t> nell’ambito della </a:t>
            </a:r>
            <a:r>
              <a:rPr lang="it-IT" dirty="0" err="1"/>
              <a:t>governance</a:t>
            </a:r>
            <a:r>
              <a:rPr lang="it-IT" dirty="0"/>
              <a:t> economica europea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2514" y="2285999"/>
            <a:ext cx="11111593" cy="437605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European Commission has presented the European Care Strategy to ensure </a:t>
            </a:r>
            <a:r>
              <a:rPr lang="en-US" b="1" dirty="0"/>
              <a:t>quality, affordable and accessible care services</a:t>
            </a:r>
            <a:r>
              <a:rPr lang="en-US" dirty="0"/>
              <a:t> across the European Union and </a:t>
            </a:r>
            <a:r>
              <a:rPr lang="en-US" b="1" dirty="0"/>
              <a:t>improve the situation for both care receivers and the people caring for them</a:t>
            </a:r>
            <a:r>
              <a:rPr lang="en-US" dirty="0"/>
              <a:t>, professionally or informally.</a:t>
            </a:r>
          </a:p>
          <a:p>
            <a:r>
              <a:rPr lang="en-US" dirty="0"/>
              <a:t>The Commission recommends that Member States draw up </a:t>
            </a:r>
            <a:r>
              <a:rPr lang="en-US" b="1" dirty="0"/>
              <a:t>national action plans</a:t>
            </a:r>
            <a:r>
              <a:rPr lang="en-US" dirty="0"/>
              <a:t> to make </a:t>
            </a:r>
            <a:r>
              <a:rPr lang="en-US" b="1" dirty="0"/>
              <a:t>long-term care </a:t>
            </a:r>
            <a:r>
              <a:rPr lang="en-US" dirty="0"/>
              <a:t>in the EU more available, accessible and of better quality for all, for instance by: ensuring that long-term care is </a:t>
            </a:r>
            <a:r>
              <a:rPr lang="en-US" b="1" dirty="0"/>
              <a:t>timely, comprehensive and affordable</a:t>
            </a:r>
            <a:r>
              <a:rPr lang="en-US" dirty="0"/>
              <a:t>, allowing a decent standard of living for people with long-term care needs; </a:t>
            </a:r>
            <a:r>
              <a:rPr lang="en-US" b="1" dirty="0"/>
              <a:t>increasing the offer and mix</a:t>
            </a:r>
            <a:r>
              <a:rPr lang="en-US" dirty="0"/>
              <a:t> of professional long-term care services (homecare, community-based care and residential care), close territorial gaps in the access to long-term care, roll-out accessible digital solutions in the provision of care services, and ensure that long-term care services and facilities are</a:t>
            </a:r>
            <a:r>
              <a:rPr lang="en-US" b="1" dirty="0"/>
              <a:t> accessible </a:t>
            </a:r>
            <a:r>
              <a:rPr lang="en-US" dirty="0"/>
              <a:t>to people with disabilities; ensuring </a:t>
            </a:r>
            <a:r>
              <a:rPr lang="en-US" b="1" dirty="0"/>
              <a:t>high-quality criteria and standards</a:t>
            </a:r>
            <a:r>
              <a:rPr lang="en-US" dirty="0"/>
              <a:t> for long-term care providers; </a:t>
            </a:r>
            <a:r>
              <a:rPr lang="en-US" b="1" dirty="0"/>
              <a:t>supporting informal </a:t>
            </a:r>
            <a:r>
              <a:rPr lang="en-US" b="1" dirty="0" err="1"/>
              <a:t>carers</a:t>
            </a:r>
            <a:r>
              <a:rPr lang="en-US" dirty="0"/>
              <a:t>, who are often women and relatives of care receivers, through training, counselling, psychological and financial support; </a:t>
            </a:r>
            <a:r>
              <a:rPr lang="en-US" dirty="0" err="1"/>
              <a:t>mobilising</a:t>
            </a:r>
            <a:r>
              <a:rPr lang="en-US" dirty="0"/>
              <a:t> </a:t>
            </a:r>
            <a:r>
              <a:rPr lang="en-US" b="1" dirty="0"/>
              <a:t>adequate and sustainable funding</a:t>
            </a:r>
            <a:r>
              <a:rPr lang="en-US" dirty="0"/>
              <a:t> for long-term care, including by using EU funds</a:t>
            </a:r>
          </a:p>
          <a:p>
            <a:r>
              <a:rPr lang="en-US" dirty="0"/>
              <a:t>To </a:t>
            </a:r>
            <a:r>
              <a:rPr lang="en-US" b="1" dirty="0"/>
              <a:t>improve working conditions and attract more people </a:t>
            </a:r>
            <a:r>
              <a:rPr lang="en-US" dirty="0"/>
              <a:t>– in particular men – to the care sector, Member States are recommended to: promote </a:t>
            </a:r>
            <a:r>
              <a:rPr lang="en-US" b="1" dirty="0"/>
              <a:t>collective bargaining and social dialogue</a:t>
            </a:r>
            <a:r>
              <a:rPr lang="en-US" dirty="0"/>
              <a:t> with a view to improving wages and working conditions; ensure the </a:t>
            </a:r>
            <a:r>
              <a:rPr lang="en-US" b="1" dirty="0"/>
              <a:t>highest standards of occupational health and safety; </a:t>
            </a:r>
            <a:r>
              <a:rPr lang="en-US" dirty="0"/>
              <a:t>design </a:t>
            </a:r>
            <a:r>
              <a:rPr lang="en-US" b="1" dirty="0"/>
              <a:t>continuous education and training</a:t>
            </a:r>
            <a:r>
              <a:rPr lang="en-US" dirty="0"/>
              <a:t> for care workers; </a:t>
            </a:r>
            <a:r>
              <a:rPr lang="en-US" b="1" dirty="0"/>
              <a:t>tackle gender stereotypes</a:t>
            </a:r>
            <a:r>
              <a:rPr lang="en-US" dirty="0"/>
              <a:t> around care and launch communication campaigns; ratify and implement </a:t>
            </a:r>
            <a:r>
              <a:rPr lang="en-US" dirty="0">
                <a:hlinkClick r:id="rId2"/>
              </a:rPr>
              <a:t>ILO Convention 189 on domestic workers</a:t>
            </a:r>
            <a:endParaRPr lang="it-IT" sz="2000" b="1" dirty="0"/>
          </a:p>
          <a:p>
            <a:endParaRPr lang="en-US" sz="20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474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</a:t>
            </a:r>
            <a:r>
              <a:rPr lang="it-IT" dirty="0" err="1"/>
              <a:t>European</a:t>
            </a:r>
            <a:r>
              <a:rPr lang="it-IT" dirty="0"/>
              <a:t> Care </a:t>
            </a:r>
            <a:r>
              <a:rPr lang="it-IT" dirty="0" err="1"/>
              <a:t>Strategy</a:t>
            </a:r>
            <a:r>
              <a:rPr lang="it-IT" dirty="0"/>
              <a:t> nell’ambito della </a:t>
            </a:r>
            <a:r>
              <a:rPr lang="it-IT" dirty="0" err="1"/>
              <a:t>governance</a:t>
            </a:r>
            <a:r>
              <a:rPr lang="it-IT" dirty="0"/>
              <a:t> economica europea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94163"/>
            <a:ext cx="11381013" cy="44740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each Recommendation, the Commission will publish an </a:t>
            </a:r>
            <a:r>
              <a:rPr lang="en-US" b="1" dirty="0"/>
              <a:t>in-depth report</a:t>
            </a:r>
            <a:r>
              <a:rPr lang="en-US" dirty="0"/>
              <a:t> within five years to give an overview of the state of play of implementation. </a:t>
            </a:r>
          </a:p>
          <a:p>
            <a:r>
              <a:rPr lang="en-US" dirty="0"/>
              <a:t>The Commission will continue monitoring policy developments during the </a:t>
            </a:r>
            <a:r>
              <a:rPr lang="en-US" dirty="0">
                <a:hlinkClick r:id="rId2"/>
              </a:rPr>
              <a:t>European Semester</a:t>
            </a:r>
            <a:r>
              <a:rPr lang="en-US" dirty="0"/>
              <a:t> and supporting reforms and investment through available EU funding.</a:t>
            </a:r>
          </a:p>
          <a:p>
            <a:r>
              <a:rPr lang="it-IT" sz="2400" b="1" dirty="0"/>
              <a:t>Controllo della spesa pubblica </a:t>
            </a:r>
            <a:r>
              <a:rPr lang="it-IT" sz="2400" dirty="0"/>
              <a:t>a causa della </a:t>
            </a:r>
            <a:r>
              <a:rPr lang="it-IT" sz="2400" i="1" dirty="0" err="1"/>
              <a:t>governance</a:t>
            </a:r>
            <a:r>
              <a:rPr lang="it-IT" sz="2400" dirty="0"/>
              <a:t> economica europea (v. </a:t>
            </a:r>
            <a:r>
              <a:rPr lang="en-US" sz="2400" dirty="0"/>
              <a:t>The 2024 Ageing Report. Economic &amp; Budgetary Projections for the EU Member States (2022-2070)</a:t>
            </a:r>
          </a:p>
          <a:p>
            <a:r>
              <a:rPr lang="en-US" sz="2400" dirty="0">
                <a:hlinkClick r:id="rId3"/>
              </a:rPr>
              <a:t>https://economy-finance.ec.europa.eu/publications/2024-ageing-report-economic-and-budgetary-projections-eu-member-states-2022-2070_en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N.b.</a:t>
            </a:r>
            <a:r>
              <a:rPr lang="en-US" sz="2400" dirty="0"/>
              <a:t> </a:t>
            </a:r>
            <a:r>
              <a:rPr lang="it-IT" u="sng" dirty="0"/>
              <a:t>la spesa per i servizi di cura è soggetta ai parametri di Maastricht (deficit 3% del PIL e debito 60% del PIL) e non può beneficiare dalla </a:t>
            </a:r>
            <a:r>
              <a:rPr lang="it-IT" b="1" u="sng" dirty="0"/>
              <a:t>“clausola di salvaguardia nazionale” </a:t>
            </a:r>
            <a:r>
              <a:rPr lang="it-IT" u="sng" dirty="0"/>
              <a:t>prevista invece per la spesa per la difesa!</a:t>
            </a:r>
            <a:endParaRPr lang="en-US" sz="2400" dirty="0"/>
          </a:p>
          <a:p>
            <a:r>
              <a:rPr lang="it-IT" sz="2400" i="1" dirty="0" err="1"/>
              <a:t>Consequences</a:t>
            </a:r>
            <a:r>
              <a:rPr lang="it-IT" sz="2400" i="1" dirty="0"/>
              <a:t> of </a:t>
            </a:r>
            <a:r>
              <a:rPr lang="it-IT" sz="2400" i="1" dirty="0" err="1"/>
              <a:t>marketisation</a:t>
            </a:r>
            <a:r>
              <a:rPr lang="it-IT" sz="2400" i="1" dirty="0"/>
              <a:t> and </a:t>
            </a:r>
            <a:r>
              <a:rPr lang="it-IT" sz="2400" i="1" dirty="0" err="1"/>
              <a:t>privatisation</a:t>
            </a:r>
            <a:r>
              <a:rPr lang="it-IT" sz="2400" i="1" dirty="0"/>
              <a:t> of LTC </a:t>
            </a:r>
            <a:r>
              <a:rPr lang="it-IT" sz="2400" i="1" dirty="0" err="1"/>
              <a:t>services</a:t>
            </a:r>
            <a:r>
              <a:rPr lang="it-IT" sz="2400" i="1" dirty="0"/>
              <a:t> in the </a:t>
            </a:r>
            <a:r>
              <a:rPr lang="it-IT" sz="2400" i="1" dirty="0" err="1"/>
              <a:t>MSs</a:t>
            </a:r>
            <a:r>
              <a:rPr lang="it-IT" sz="2400" dirty="0"/>
              <a:t>: </a:t>
            </a:r>
            <a:r>
              <a:rPr lang="it-IT" sz="2400" dirty="0">
                <a:hlinkClick r:id="rId4"/>
              </a:rPr>
              <a:t>https://ec.europa.eu/social/main.jsp?catId=738&amp;langId=en&amp;pubId=8448&amp;furtherPubs=yes</a:t>
            </a:r>
            <a:r>
              <a:rPr lang="it-IT" sz="2400" dirty="0"/>
              <a:t>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495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285750"/>
            <a:ext cx="9948672" cy="1807246"/>
          </a:xfrm>
        </p:spPr>
        <p:txBody>
          <a:bodyPr>
            <a:normAutofit fontScale="90000"/>
          </a:bodyPr>
          <a:lstStyle/>
          <a:p>
            <a:r>
              <a:rPr lang="it-IT" sz="5400" dirty="0"/>
              <a:t>3. Le caratteristiche del welfare fai-da-te:</a:t>
            </a:r>
            <a:br>
              <a:rPr lang="it-IT" sz="5400" dirty="0"/>
            </a:br>
            <a:r>
              <a:rPr lang="it-IT" sz="5400" dirty="0"/>
              <a:t>Scarsa presenza di servizi pubblici, a gestione diretta o indiretta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4110" y="2285999"/>
            <a:ext cx="10871200" cy="4188691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L’indice di presa in carico per l’Assistenza domiciliare integrata era pari, nel 2012, a 0.6 per ogni 1000 abitanti. Nella pandemia si è deciso di potenziare questo servizio per arrivare a coprire il 6.7% delle persone over-65 (attualmente la % è del 4%).</a:t>
            </a:r>
          </a:p>
          <a:p>
            <a:r>
              <a:rPr lang="it-IT" sz="2400" dirty="0"/>
              <a:t>Per i servizi di assistenza domiciliare, l’indice di presa in carico era, nel 2012, pari a 1.3 ogni 1000 abitanti.</a:t>
            </a:r>
          </a:p>
          <a:p>
            <a:r>
              <a:rPr lang="it-IT" sz="2400" dirty="0"/>
              <a:t>Nel 2013, il numero di posti letti ogni 1000 abitanti era pari a 4.7 nelle Residenze sanitarie assistenziali e a 1.6 nelle Residenze assistenziali (pari a circa la metà della media europea).</a:t>
            </a:r>
          </a:p>
          <a:p>
            <a:pPr marL="0" indent="0">
              <a:buNone/>
            </a:pPr>
            <a:r>
              <a:rPr lang="it-IT" sz="2400" dirty="0"/>
              <a:t>N.B. Nel 2013, il 75.1% delle RSA e delle RA era gestita da privati.</a:t>
            </a:r>
          </a:p>
          <a:p>
            <a:pPr marL="0" indent="0">
              <a:buNone/>
            </a:pPr>
            <a:r>
              <a:rPr lang="it-IT" sz="2400" dirty="0"/>
              <a:t>N.B. Tra il 2009 e il 2013 il personale dipendente nelle RSA e RA è calato del 4.1% mentre il personale volontario è cresciuto del 28.2%</a:t>
            </a:r>
          </a:p>
        </p:txBody>
      </p:sp>
    </p:spTree>
    <p:extLst>
      <p:ext uri="{BB962C8B-B14F-4D97-AF65-F5344CB8AC3E}">
        <p14:creationId xmlns:p14="http://schemas.microsoft.com/office/powerpoint/2010/main" val="290280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enormi disparità regionali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5782" y="1874981"/>
            <a:ext cx="10695709" cy="4599709"/>
          </a:xfrm>
        </p:spPr>
        <p:txBody>
          <a:bodyPr>
            <a:normAutofit/>
          </a:bodyPr>
          <a:lstStyle/>
          <a:p>
            <a:r>
              <a:rPr lang="it-IT" sz="2400" dirty="0"/>
              <a:t>Assenza di nomenclatura comune e conseguenza incertezza sui servizi esistenti </a:t>
            </a:r>
          </a:p>
          <a:p>
            <a:r>
              <a:rPr lang="it-IT" sz="2400" dirty="0"/>
              <a:t>Enormi disparità tra Regione e Regione </a:t>
            </a:r>
          </a:p>
          <a:p>
            <a:r>
              <a:rPr lang="it-IT" sz="2400" dirty="0"/>
              <a:t>Difficoltà nel monitorare i servizi per l’assenza di dati consolidati a livello nazionale+ Pluralità di banche dati (es. osservatorio LTC della Bocconi; Network Non Autosufficienza)</a:t>
            </a:r>
          </a:p>
          <a:p>
            <a:r>
              <a:rPr lang="it-IT" sz="2400" dirty="0" err="1"/>
              <a:t>N.b.</a:t>
            </a:r>
            <a:r>
              <a:rPr lang="it-IT" sz="2400" dirty="0"/>
              <a:t> Durante la pandemia è stato impossibile raccogliere, per ogni servizio, dati esatti relativi alle persone contagiate, guarite, decedute, ecc.</a:t>
            </a:r>
          </a:p>
          <a:p>
            <a:r>
              <a:rPr lang="it-IT" sz="2400" dirty="0"/>
              <a:t>Il decreto ministeriale n. 308 del 2001 prevede solo regole generali. Ogni regione stabilisce le proprie modalità di autorizzazione e accreditamento, e le rette a carico delle famiglie.</a:t>
            </a:r>
          </a:p>
        </p:txBody>
      </p:sp>
    </p:spTree>
    <p:extLst>
      <p:ext uri="{BB962C8B-B14F-4D97-AF65-F5344CB8AC3E}">
        <p14:creationId xmlns:p14="http://schemas.microsoft.com/office/powerpoint/2010/main" val="190571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frammentazione dei finanziamenti e le difficoltà di programmazione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5709" y="2084832"/>
            <a:ext cx="11148291" cy="4611531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Nel 2017 è stato creata, presso il Ministero del lavoro, la </a:t>
            </a:r>
            <a:r>
              <a:rPr lang="it-IT" b="1" dirty="0"/>
              <a:t>Rete per la protezione sociale e l’inclusione sociale</a:t>
            </a:r>
            <a:r>
              <a:rPr lang="it-IT" dirty="0"/>
              <a:t>. </a:t>
            </a:r>
          </a:p>
          <a:p>
            <a:r>
              <a:rPr lang="it-IT" dirty="0"/>
              <a:t>Ogni tre anni, la Rete adotta un </a:t>
            </a:r>
            <a:r>
              <a:rPr lang="it-IT" b="1" dirty="0"/>
              <a:t>Piano sociale nazionale </a:t>
            </a:r>
            <a:r>
              <a:rPr lang="it-IT" dirty="0"/>
              <a:t>che fornisce le linee guida sull’uso del Fondo nazionale per le politiche sociali, un </a:t>
            </a:r>
            <a:r>
              <a:rPr lang="it-IT" b="1" dirty="0"/>
              <a:t>Piano nazionale per la disabilità </a:t>
            </a:r>
            <a:r>
              <a:rPr lang="it-IT" dirty="0"/>
              <a:t>che fornisce le linee guida sull’uso del Fondo nazionale per la disabilità, un </a:t>
            </a:r>
            <a:r>
              <a:rPr lang="it-IT" b="1" dirty="0"/>
              <a:t>Piano per gli interventi e i servizi sociali di contrasto alla povertà</a:t>
            </a:r>
            <a:r>
              <a:rPr lang="it-IT" dirty="0"/>
              <a:t>, strumento programmatico per l’utilizzo delle risorse della quota del </a:t>
            </a:r>
            <a:r>
              <a:rPr lang="it-IT" b="1" dirty="0"/>
              <a:t>Fondo per la lotta alla povertà</a:t>
            </a:r>
            <a:r>
              <a:rPr lang="it-IT" dirty="0"/>
              <a:t> e all’esclusione sociale e il </a:t>
            </a:r>
            <a:r>
              <a:rPr lang="it-IT" b="1" dirty="0"/>
              <a:t>Piano per la non autosufficienza</a:t>
            </a:r>
            <a:r>
              <a:rPr lang="it-IT" dirty="0"/>
              <a:t>, strumento programmatico per l’utilizzo delle risorse del </a:t>
            </a:r>
            <a:r>
              <a:rPr lang="it-IT" b="1" dirty="0"/>
              <a:t>Fondo per le non autosufficienze</a:t>
            </a:r>
            <a:r>
              <a:rPr lang="it-IT" dirty="0"/>
              <a:t> (art. 21 d.lgs. n. 147/2017).</a:t>
            </a:r>
          </a:p>
          <a:p>
            <a:r>
              <a:rPr lang="it-IT" dirty="0"/>
              <a:t>A causa delle enormi disparità regionali, sia il Piano sociale nazionale 2018-2020 che il Piano nazionale per la disabilità 2019-2021 </a:t>
            </a:r>
            <a:r>
              <a:rPr lang="it-IT" b="1" dirty="0"/>
              <a:t>non hanno potuto stabilire i livelli essenziali dei servizi di assistenza</a:t>
            </a:r>
            <a:r>
              <a:rPr lang="it-IT" dirty="0"/>
              <a:t> che devono essere garantiti da ogni Regione.</a:t>
            </a:r>
          </a:p>
          <a:p>
            <a:r>
              <a:rPr lang="it-IT" dirty="0"/>
              <a:t>Due ulteriori problemi: l'ammontare del Fondo nazionale per le politiche sociali e del Fondo nazionale per la disabilità </a:t>
            </a:r>
            <a:r>
              <a:rPr lang="it-IT" b="1" dirty="0"/>
              <a:t>viene stabilito ogni anno </a:t>
            </a:r>
            <a:r>
              <a:rPr lang="it-IT" dirty="0"/>
              <a:t>e questo impedisce una programmazione a lungo termine. Inoltre, tra il 2007 e il 2013 questi fondi sono stati fortemente ridotti e le Regioni e i Comuni sono stati costretti ad aumentare la loro spesa sociale. Di conseguenza, le disparità regionali sono aumentate e molte amministrazioni pubbliche hanno deciso di esternalizzare ulteriormente i servizi di assistenza per ridurre i costi.</a:t>
            </a:r>
          </a:p>
        </p:txBody>
      </p:sp>
    </p:spTree>
    <p:extLst>
      <p:ext uri="{BB962C8B-B14F-4D97-AF65-F5344CB8AC3E}">
        <p14:creationId xmlns:p14="http://schemas.microsoft.com/office/powerpoint/2010/main" val="3702823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86434"/>
          </a:xfrm>
        </p:spPr>
        <p:txBody>
          <a:bodyPr/>
          <a:lstStyle/>
          <a:p>
            <a:r>
              <a:rPr lang="it-IT" dirty="0"/>
              <a:t>La programmazione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9664" y="1910443"/>
            <a:ext cx="11078936" cy="4686300"/>
          </a:xfrm>
        </p:spPr>
        <p:txBody>
          <a:bodyPr>
            <a:normAutofit/>
          </a:bodyPr>
          <a:lstStyle/>
          <a:p>
            <a:r>
              <a:rPr lang="it-IT" sz="2400" dirty="0"/>
              <a:t>La l. 33/2023 ha affiancato alla Rete della protezione e dell’inclusione sociale il </a:t>
            </a:r>
            <a:r>
              <a:rPr lang="it-IT" sz="2400" b="1" dirty="0"/>
              <a:t>Comitato interministeriale per le politiche a favore delle persone anziane</a:t>
            </a:r>
            <a:r>
              <a:rPr lang="it-IT" sz="2400" dirty="0"/>
              <a:t> (CIPA) che adotta il </a:t>
            </a:r>
            <a:r>
              <a:rPr lang="it-IT" sz="2400" b="1" dirty="0"/>
              <a:t>Piano nazionale per l’invecchiamento, l’inclusione sociale e la prevenzione delle fragilità nella popolazione anziana </a:t>
            </a:r>
            <a:r>
              <a:rPr lang="it-IT" sz="2400" dirty="0"/>
              <a:t>e il </a:t>
            </a:r>
            <a:r>
              <a:rPr lang="it-IT" sz="2400" b="1" dirty="0"/>
              <a:t>Piano nazionale per l’assistenza e la cura della fragilità e della non autosufficienza nella popolazione anziana </a:t>
            </a:r>
            <a:r>
              <a:rPr lang="it-IT" sz="2400" dirty="0"/>
              <a:t>che sostituisce, per le persone con più di 70 anni, il Piano per la non autosufficienza (art. 2 co. 3), e che dovrebbe essere parte del Piano nazionale degli interventi sociali (art. 23 co. 6). </a:t>
            </a:r>
          </a:p>
          <a:p>
            <a:r>
              <a:rPr lang="it-IT" sz="2400" dirty="0"/>
              <a:t>Questi piani, tuttavia, non sono ancora stati adottati. Né è chiaro poi quali fondi possano essere utilizzati per la realizzazione dei due piani che deve adottare il CIPA.</a:t>
            </a:r>
          </a:p>
          <a:p>
            <a:r>
              <a:rPr lang="it-IT" sz="2400" dirty="0"/>
              <a:t>Sono stati invece adottati il </a:t>
            </a:r>
            <a:r>
              <a:rPr lang="it-IT" sz="2400" b="1" dirty="0"/>
              <a:t>Piano nazionale degli interventi e dei servizi sociali per il triennio 2024 – 2026</a:t>
            </a:r>
            <a:r>
              <a:rPr lang="it-IT" sz="2400" dirty="0"/>
              <a:t> e il </a:t>
            </a:r>
            <a:r>
              <a:rPr lang="it-IT" sz="2400" b="1" dirty="0"/>
              <a:t>Piano per la non autosufficienza 2025-2027</a:t>
            </a:r>
            <a:r>
              <a:rPr lang="it-IT" sz="2400" dirty="0"/>
              <a:t>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7646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0364" y="97972"/>
            <a:ext cx="11392971" cy="1526722"/>
          </a:xfrm>
        </p:spPr>
        <p:txBody>
          <a:bodyPr>
            <a:normAutofit/>
          </a:bodyPr>
          <a:lstStyle/>
          <a:p>
            <a:r>
              <a:rPr lang="it-IT" sz="3600" dirty="0"/>
              <a:t>4. Il Piano nazionale di ripresa e resilienza E la legge quadro sulla non autosufficienza: un’occasione mancata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0364" y="1791855"/>
            <a:ext cx="11139054" cy="4784436"/>
          </a:xfrm>
        </p:spPr>
        <p:txBody>
          <a:bodyPr>
            <a:normAutofit lnSpcReduction="10000"/>
          </a:bodyPr>
          <a:lstStyle/>
          <a:p>
            <a:r>
              <a:rPr lang="it-IT" dirty="0"/>
              <a:t>- Avvio di una </a:t>
            </a:r>
            <a:r>
              <a:rPr lang="it-IT" b="1" dirty="0"/>
              <a:t>riforma organica degli interventi in favore degli anziani non autosufficienti </a:t>
            </a:r>
            <a:r>
              <a:rPr lang="it-IT" dirty="0"/>
              <a:t>finalizzata a individuare i livelli essenziali di assistenza nell’ottica della deistituzionalizzazione, della </a:t>
            </a:r>
            <a:r>
              <a:rPr lang="it-IT" dirty="0" err="1"/>
              <a:t>domiciliarità</a:t>
            </a:r>
            <a:r>
              <a:rPr lang="it-IT" dirty="0"/>
              <a:t>, della definizione di un progetto individualizzato </a:t>
            </a:r>
          </a:p>
          <a:p>
            <a:r>
              <a:rPr lang="it-IT" dirty="0"/>
              <a:t>- Progressivo rafforzamento dei servizi territoriali di </a:t>
            </a:r>
            <a:r>
              <a:rPr lang="it-IT" b="1" dirty="0" err="1"/>
              <a:t>domiciliarità</a:t>
            </a:r>
            <a:endParaRPr lang="it-IT" dirty="0"/>
          </a:p>
          <a:p>
            <a:r>
              <a:rPr lang="it-IT" dirty="0"/>
              <a:t>«500 milioni sono stanziati per il sostegno alle persone fragili e anziane per rafforzare i servizi sociali territoriali e “di prossimità”. Di questi, 300 milioni riguardano la riconversione delle RSA e delle case di riposo per gli anziani in gruppi di appartamenti autonomi»</a:t>
            </a:r>
          </a:p>
          <a:p>
            <a:r>
              <a:rPr lang="it-IT" dirty="0"/>
              <a:t>- Rafforzare le strutture e i servizi sanitari di prossimità e i servizi domiciliari: Casa come primo luogo di cura, assistenza domiciliare e telemedicina (4 </a:t>
            </a:r>
            <a:r>
              <a:rPr lang="it-IT" dirty="0" err="1"/>
              <a:t>Mld</a:t>
            </a:r>
            <a:r>
              <a:rPr lang="it-IT" dirty="0"/>
              <a:t>)	</a:t>
            </a:r>
          </a:p>
          <a:p>
            <a:r>
              <a:rPr lang="it-IT" dirty="0"/>
              <a:t>«L’investimento mira ad aumentare il volume delle prestazioni rese in </a:t>
            </a:r>
            <a:r>
              <a:rPr lang="it-IT" b="1" dirty="0"/>
              <a:t>assistenza domiciliare </a:t>
            </a:r>
            <a:r>
              <a:rPr lang="it-IT" dirty="0"/>
              <a:t>fino a prendere in carico, entro la metà del 2026, il 10 % della popolazione di età superiore ai 65 anni».</a:t>
            </a:r>
          </a:p>
          <a:p>
            <a:r>
              <a:rPr lang="it-IT" dirty="0"/>
              <a:t>- </a:t>
            </a:r>
            <a:r>
              <a:rPr lang="it-IT" b="1" dirty="0"/>
              <a:t>Punto unico di accesso </a:t>
            </a:r>
            <a:r>
              <a:rPr lang="it-IT" dirty="0"/>
              <a:t>(PUA) per le valutazioni multidimensionali (servizi socio-sanitari) e i servizi all’interno delle 1288 Case della Comunità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0060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d. </a:t>
            </a:r>
            <a:r>
              <a:rPr lang="it-IT" dirty="0" err="1"/>
              <a:t>lgs</a:t>
            </a:r>
            <a:r>
              <a:rPr lang="it-IT" dirty="0"/>
              <a:t>. 29/2024 di attuazione della L. delega (33/2023)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2707" y="2286000"/>
            <a:ext cx="11429999" cy="4180114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Il decreto ripete ossessivamente che </a:t>
            </a:r>
            <a:r>
              <a:rPr lang="it-IT" u="sng" dirty="0"/>
              <a:t>gli interventi ivi previsti devono avvenire senza “nuovi o maggiori oneri a carico della finanza pubblica</a:t>
            </a:r>
            <a:r>
              <a:rPr lang="it-IT" dirty="0"/>
              <a:t>”.</a:t>
            </a:r>
          </a:p>
          <a:p>
            <a:r>
              <a:rPr lang="it-IT" u="sng" dirty="0"/>
              <a:t>Ritardo nell’attuazione a causa del rinvio a future Linee guida o a futuri decreti ministeriali,</a:t>
            </a:r>
            <a:r>
              <a:rPr lang="it-IT" dirty="0"/>
              <a:t> molti dei quali devono ancora essere adottati: si rinvia, ad esempio, a un futuro </a:t>
            </a:r>
            <a:r>
              <a:rPr lang="it-IT" dirty="0" err="1"/>
              <a:t>d.m.</a:t>
            </a:r>
            <a:r>
              <a:rPr lang="it-IT" dirty="0"/>
              <a:t> del Ministero salute i criteri di funzionamento dei PUA e delle UVM (art. 27 co. 7); si prevede poi che un futuro </a:t>
            </a:r>
            <a:r>
              <a:rPr lang="it-IT" dirty="0" err="1"/>
              <a:t>d.m.</a:t>
            </a:r>
            <a:r>
              <a:rPr lang="it-IT" dirty="0"/>
              <a:t> Ministero salute la definizione di linee di indirizzo per l’integrazione operativa degli interventi sociali e sanitari di assistenza domiciliari (art. 29 co. 3).</a:t>
            </a:r>
          </a:p>
          <a:p>
            <a:r>
              <a:rPr lang="it-IT" u="sng" dirty="0"/>
              <a:t>Limitazione del novero dei beneficiari</a:t>
            </a:r>
            <a:r>
              <a:rPr lang="it-IT" dirty="0"/>
              <a:t>: ad esempio, nel d. </a:t>
            </a:r>
            <a:r>
              <a:rPr lang="it-IT" dirty="0" err="1"/>
              <a:t>lgs</a:t>
            </a:r>
            <a:r>
              <a:rPr lang="it-IT" dirty="0"/>
              <a:t>. 29/2024 l’accesso ai PUA viene limitato agli ultra70enni con almeno una patologia cronica o con condizioni cliniche caratterizzate dalla progressiva riduzione delle normali funzioni fisiologiche (artt. 10 e 27 co. 2). </a:t>
            </a:r>
          </a:p>
          <a:p>
            <a:r>
              <a:rPr lang="it-IT" u="sng" dirty="0"/>
              <a:t>In più punti si è fatto riferimento ai servizi, pubblici e privati, ed è stato enfatizzato il ruolo degli enti del terzo settore</a:t>
            </a:r>
            <a:r>
              <a:rPr lang="it-IT" dirty="0"/>
              <a:t>: si prevede, ad esempio, che all’integrazione e attuazione di LEPS e LEA </a:t>
            </a:r>
            <a:r>
              <a:rPr lang="it-IT" u="sng" dirty="0"/>
              <a:t>possono concorrere gli ETS</a:t>
            </a:r>
            <a:r>
              <a:rPr lang="it-IT" dirty="0"/>
              <a:t>, anche con le modalità di co-programmazione e co-progettazione previste dal CTS (art. 25 co. 3). Gli </a:t>
            </a:r>
            <a:r>
              <a:rPr lang="it-IT" u="sng" dirty="0"/>
              <a:t>ETS possono poi intervenire nella redazione del PAI</a:t>
            </a:r>
            <a:r>
              <a:rPr lang="it-IT" dirty="0"/>
              <a:t> (art. 27 co. 15).</a:t>
            </a:r>
          </a:p>
        </p:txBody>
      </p:sp>
    </p:spTree>
    <p:extLst>
      <p:ext uri="{BB962C8B-B14F-4D97-AF65-F5344CB8AC3E}">
        <p14:creationId xmlns:p14="http://schemas.microsoft.com/office/powerpoint/2010/main" val="2130880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5. Il lento sviluppo dei </a:t>
            </a:r>
            <a:r>
              <a:rPr lang="it-IT" dirty="0" err="1"/>
              <a:t>Leps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87830" y="2000250"/>
            <a:ext cx="11021784" cy="4514850"/>
          </a:xfrm>
        </p:spPr>
        <p:txBody>
          <a:bodyPr>
            <a:noAutofit/>
          </a:bodyPr>
          <a:lstStyle/>
          <a:p>
            <a:r>
              <a:rPr lang="it-IT" sz="2400" dirty="0"/>
              <a:t>Il </a:t>
            </a:r>
            <a:r>
              <a:rPr lang="it-IT" sz="2400" i="1" dirty="0"/>
              <a:t>Piano nazionale degli interventi e dei servizi sociali 2021-2023</a:t>
            </a:r>
            <a:r>
              <a:rPr lang="it-IT" sz="2400" dirty="0"/>
              <a:t> – il secondo piano adottato dalla Rete (</a:t>
            </a:r>
            <a:r>
              <a:rPr lang="it-IT" sz="2400" i="1" dirty="0"/>
              <a:t>Piano sociale nazionale 2018-2020</a:t>
            </a:r>
            <a:r>
              <a:rPr lang="it-IT" sz="2400" dirty="0"/>
              <a:t>) – si proponeva, quale primo obiettivo, quello di definire e garantire, su tutto il territorio nazionale, i </a:t>
            </a:r>
            <a:r>
              <a:rPr lang="it-IT" sz="2400" b="1" dirty="0"/>
              <a:t>LEPS</a:t>
            </a:r>
            <a:r>
              <a:rPr lang="it-IT" sz="2400" dirty="0"/>
              <a:t>, ossia «un </a:t>
            </a:r>
            <a:r>
              <a:rPr lang="it-IT" sz="2400" u="sng" dirty="0"/>
              <a:t>sistema di diritti esigibili per tutti</a:t>
            </a:r>
            <a:r>
              <a:rPr lang="it-IT" sz="2400" dirty="0"/>
              <a:t>, affinché di tutti siano valorizzate le competenze e a tutti siano riservate le giuste attenzioni, al fine di prevenire situazioni di disagio e di esclusione»</a:t>
            </a:r>
            <a:r>
              <a:rPr lang="it-IT" sz="2400" baseline="30000" dirty="0"/>
              <a:t> </a:t>
            </a:r>
            <a:r>
              <a:rPr lang="it-IT" sz="2400" dirty="0"/>
              <a:t>. Prendendo atto della scarsità di risorse finanziarie e di personale, anche il Piano 2021-2023, come il precedente, mantiene l’approccio graduale, individuando le modalità di finanziamento per un primo gruppo di LEPS.</a:t>
            </a:r>
          </a:p>
          <a:p>
            <a:r>
              <a:rPr lang="it-IT" sz="2400" dirty="0"/>
              <a:t>Il </a:t>
            </a:r>
            <a:r>
              <a:rPr lang="it-IT" sz="2400" i="1" dirty="0"/>
              <a:t>Piano nazionale degli interventi e dei servizi sociali 2021-2023</a:t>
            </a:r>
            <a:r>
              <a:rPr lang="it-IT" sz="2400" dirty="0"/>
              <a:t> prescriveva poi un </a:t>
            </a:r>
            <a:r>
              <a:rPr lang="it-IT" sz="2400" b="1" dirty="0"/>
              <a:t>approccio integrato, che combini servizi sanitari e socio-sanitari</a:t>
            </a:r>
            <a:r>
              <a:rPr lang="it-IT" sz="2400" dirty="0"/>
              <a:t>. Di conseguenza, i LEPS dovrebbero interagire con i LEA definiti dal </a:t>
            </a:r>
            <a:r>
              <a:rPr lang="it-IT" sz="2400" dirty="0" err="1"/>
              <a:t>d.p.c.m</a:t>
            </a:r>
            <a:r>
              <a:rPr lang="it-IT" sz="2400" dirty="0"/>
              <a:t>. 12 gennaio 2017 (tra cui rientrano l’assistenza sociosanitaria domiciliare e territoriale e l’assi­stenza sociosanitaria residenziale e semiresidenziale a favore delle persone non autosufficienti).</a:t>
            </a:r>
          </a:p>
        </p:txBody>
      </p:sp>
    </p:spTree>
    <p:extLst>
      <p:ext uri="{BB962C8B-B14F-4D97-AF65-F5344CB8AC3E}">
        <p14:creationId xmlns:p14="http://schemas.microsoft.com/office/powerpoint/2010/main" val="2522756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268077"/>
          </a:xfrm>
        </p:spPr>
        <p:txBody>
          <a:bodyPr/>
          <a:lstStyle/>
          <a:p>
            <a:r>
              <a:rPr lang="it-IT" dirty="0"/>
              <a:t>Il lento sviluppo dei </a:t>
            </a:r>
            <a:r>
              <a:rPr lang="it-IT" dirty="0" err="1"/>
              <a:t>Leps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8021" y="1755321"/>
            <a:ext cx="11152415" cy="4792436"/>
          </a:xfrm>
        </p:spPr>
        <p:txBody>
          <a:bodyPr>
            <a:noAutofit/>
          </a:bodyPr>
          <a:lstStyle/>
          <a:p>
            <a:r>
              <a:rPr lang="it-IT" sz="2800" dirty="0"/>
              <a:t>Art. 1 co. 699 l. 199/2025 (legge di bilancio 2026): Al fine di definire i livelli essenziali delle prestazioni sociali, volti a garantire, in condizioni di efficienza e appropriatezza, </a:t>
            </a:r>
            <a:r>
              <a:rPr lang="it-IT" sz="2800" b="1" dirty="0"/>
              <a:t>un'offerta omogenea dei servizi sull'intero territorio nazionale</a:t>
            </a:r>
            <a:r>
              <a:rPr lang="it-IT" sz="2800" dirty="0"/>
              <a:t>, attraverso criteri oggettivi per la quantificazione delle risorse necessarie al perseguimento degli obiettivi di equità sociale e territoriale, è istituito un </a:t>
            </a:r>
            <a:r>
              <a:rPr lang="it-IT" sz="2800" b="1" dirty="0"/>
              <a:t>Sistema di garanzia dei livelli essenziali delle prestazioni nel settore sociale</a:t>
            </a:r>
            <a:r>
              <a:rPr lang="it-IT" sz="2800" dirty="0"/>
              <a:t>, determinato in ciascun ambito territoriale sociale (ATS), quale </a:t>
            </a:r>
            <a:r>
              <a:rPr lang="it-IT" sz="2800" b="1" dirty="0"/>
              <a:t>livello di spesa necessario </a:t>
            </a:r>
            <a:r>
              <a:rPr lang="it-IT" sz="2800" dirty="0"/>
              <a:t>a garantire progressivamente, a partire dal 2027, i predetti livelli essenziali delle prestazioni.</a:t>
            </a:r>
          </a:p>
        </p:txBody>
      </p:sp>
    </p:spTree>
    <p:extLst>
      <p:ext uri="{BB962C8B-B14F-4D97-AF65-F5344CB8AC3E}">
        <p14:creationId xmlns:p14="http://schemas.microsoft.com/office/powerpoint/2010/main" val="3334077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65998"/>
          </a:xfrm>
        </p:spPr>
        <p:txBody>
          <a:bodyPr/>
          <a:lstStyle/>
          <a:p>
            <a:r>
              <a:rPr lang="it-IT" dirty="0"/>
              <a:t>Il lento sviluppo dei </a:t>
            </a:r>
            <a:r>
              <a:rPr lang="it-IT" dirty="0" err="1"/>
              <a:t>Leps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3964" y="1820636"/>
            <a:ext cx="11119757" cy="4488724"/>
          </a:xfrm>
        </p:spPr>
        <p:txBody>
          <a:bodyPr>
            <a:normAutofit fontScale="92500"/>
          </a:bodyPr>
          <a:lstStyle/>
          <a:p>
            <a:pPr>
              <a:lnSpc>
                <a:spcPct val="70000"/>
              </a:lnSpc>
            </a:pPr>
            <a:r>
              <a:rPr lang="it-IT" sz="2400" dirty="0"/>
              <a:t>Il Sistema di garanzia dei LEPS garantisce, in via progressiva, il livello di spesa di riferimento e assicura (art. 1 co. 700):</a:t>
            </a:r>
          </a:p>
          <a:p>
            <a:pPr>
              <a:lnSpc>
                <a:spcPct val="70000"/>
              </a:lnSpc>
            </a:pPr>
            <a:r>
              <a:rPr lang="it-IT" sz="2400" dirty="0"/>
              <a:t>- le prestazioni di cui all</a:t>
            </a:r>
            <a:r>
              <a:rPr lang="it-IT" sz="2400" dirty="0">
                <a:hlinkClick r:id="rId2"/>
              </a:rPr>
              <a:t>‘</a:t>
            </a:r>
            <a:r>
              <a:rPr lang="it-IT" sz="2400" dirty="0"/>
              <a:t>art. 1 co. 162, 163, 169, 170 l. 234/2021;</a:t>
            </a:r>
          </a:p>
          <a:p>
            <a:pPr>
              <a:lnSpc>
                <a:spcPct val="70000"/>
              </a:lnSpc>
            </a:pPr>
            <a:r>
              <a:rPr lang="it-IT" sz="2400" dirty="0"/>
              <a:t>- il percorso di raggiungimento degli obiettivi di servizio previsti dall</a:t>
            </a:r>
            <a:r>
              <a:rPr lang="it-IT" sz="2400" dirty="0">
                <a:hlinkClick r:id="rId3"/>
              </a:rPr>
              <a:t>‘</a:t>
            </a:r>
            <a:r>
              <a:rPr lang="it-IT" sz="2400" dirty="0"/>
              <a:t>art. 1 co. 496 </a:t>
            </a:r>
            <a:r>
              <a:rPr lang="it-IT" sz="2400" dirty="0" err="1"/>
              <a:t>lett</a:t>
            </a:r>
            <a:r>
              <a:rPr lang="it-IT" sz="2400" dirty="0"/>
              <a:t>. a) l. 213/2023 (obiettivi di servizio per definire il livello dei servizi offerti dai servizi sociali dei comuni);</a:t>
            </a:r>
            <a:endParaRPr lang="it-IT" sz="2400" u="sng" dirty="0"/>
          </a:p>
          <a:p>
            <a:pPr>
              <a:lnSpc>
                <a:spcPct val="70000"/>
              </a:lnSpc>
            </a:pPr>
            <a:r>
              <a:rPr lang="it-IT" sz="2400" dirty="0"/>
              <a:t>- un assistente sociale ogni 5.000 abitanti a livello di ATS, come previsto dall</a:t>
            </a:r>
            <a:r>
              <a:rPr lang="it-IT" sz="2400" dirty="0">
                <a:hlinkClick r:id="rId4"/>
              </a:rPr>
              <a:t>‘</a:t>
            </a:r>
            <a:r>
              <a:rPr lang="it-IT" sz="2400" dirty="0"/>
              <a:t>art. 1 co. 797 l. 178/2020; </a:t>
            </a:r>
          </a:p>
          <a:p>
            <a:pPr>
              <a:lnSpc>
                <a:spcPct val="70000"/>
              </a:lnSpc>
            </a:pPr>
            <a:r>
              <a:rPr lang="it-IT" sz="2400" dirty="0"/>
              <a:t>- un'equipe multidisciplinare, come prevista dall</a:t>
            </a:r>
            <a:r>
              <a:rPr lang="it-IT" sz="2400" dirty="0">
                <a:hlinkClick r:id="rId5"/>
              </a:rPr>
              <a:t>‘</a:t>
            </a:r>
            <a:r>
              <a:rPr lang="it-IT" sz="2400" dirty="0"/>
              <a:t>art. 5 co. 7 d. </a:t>
            </a:r>
            <a:r>
              <a:rPr lang="it-IT" sz="2400" dirty="0" err="1"/>
              <a:t>lgs</a:t>
            </a:r>
            <a:r>
              <a:rPr lang="it-IT" sz="2400" dirty="0"/>
              <a:t>. 147/2017, composta a livello di ATS da uno psicologo ogni 30.000 abitanti e da un educatore professionale socio-pedagogico ogni 20.000 abitanti [a tal fine la l. bilancio 2026 stanzia </a:t>
            </a:r>
            <a:r>
              <a:rPr lang="it-IT" sz="2400" b="1" dirty="0"/>
              <a:t>200 milioni annui dal 2027</a:t>
            </a:r>
            <a:r>
              <a:rPr lang="it-IT" sz="2400" dirty="0"/>
              <a:t>];</a:t>
            </a:r>
          </a:p>
          <a:p>
            <a:pPr>
              <a:lnSpc>
                <a:spcPct val="70000"/>
              </a:lnSpc>
            </a:pPr>
            <a:r>
              <a:rPr lang="it-IT" sz="2400" dirty="0"/>
              <a:t>- un'ora settimanale di assistenza domiciliare da parte dei servizi socio-assistenziali per le persone non autosufficienti, da modulare in funzione della consistenza della platea dei beneficiari, </a:t>
            </a:r>
            <a:r>
              <a:rPr lang="it-IT" sz="2400" b="1" dirty="0"/>
              <a:t>nell'ambito delle risorse disponibili a legislazione vigente nei bilanci degli enti</a:t>
            </a:r>
            <a:r>
              <a:rPr lang="it-IT" sz="2400" dirty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4304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268077"/>
          </a:xfrm>
        </p:spPr>
        <p:txBody>
          <a:bodyPr/>
          <a:lstStyle/>
          <a:p>
            <a:r>
              <a:rPr lang="it-IT" dirty="0"/>
              <a:t>Il lento sviluppo dei </a:t>
            </a:r>
            <a:r>
              <a:rPr lang="it-IT" dirty="0" err="1"/>
              <a:t>Leps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8021" y="1616529"/>
            <a:ext cx="11291207" cy="5119006"/>
          </a:xfrm>
        </p:spPr>
        <p:txBody>
          <a:bodyPr>
            <a:normAutofit fontScale="92500"/>
          </a:bodyPr>
          <a:lstStyle/>
          <a:p>
            <a:r>
              <a:rPr lang="it-IT" dirty="0"/>
              <a:t>Con decreto del Presidente del Consiglio dei ministri sono determinati, entro il 30 giugno 2026, </a:t>
            </a:r>
            <a:r>
              <a:rPr lang="it-IT" b="1" dirty="0"/>
              <a:t>i livelli di spesa di riferimento per ogni ATS</a:t>
            </a:r>
            <a:r>
              <a:rPr lang="it-IT" dirty="0"/>
              <a:t>, pari all'ammontare della somma dei fabbisogni standard monetari dei singoli comuni componenti l'ATS, sono stabiliti i criteri e gli </a:t>
            </a:r>
            <a:r>
              <a:rPr lang="it-IT" b="1" dirty="0"/>
              <a:t>obiettivi delle prestazioni </a:t>
            </a:r>
            <a:r>
              <a:rPr lang="it-IT" dirty="0"/>
              <a:t>di cui al co. 700 e sono individuati, in via progressiva, i criteri di riparto delle risorse che tengano conto degli effettivi beneficiari delle prestazioni e dei fabbisogni reali dei territori (art. 1 co. 701).</a:t>
            </a:r>
          </a:p>
          <a:p>
            <a:r>
              <a:rPr lang="it-IT" dirty="0"/>
              <a:t>Con uno o più decreti del Ministro del lavoro e delle politiche sociali sono determinati sistemi operativi e modalità integrate di </a:t>
            </a:r>
            <a:r>
              <a:rPr lang="it-IT" b="1" dirty="0"/>
              <a:t>monitoraggio</a:t>
            </a:r>
            <a:r>
              <a:rPr lang="it-IT" dirty="0"/>
              <a:t>, </a:t>
            </a:r>
            <a:r>
              <a:rPr lang="it-IT" b="1" dirty="0"/>
              <a:t>senza nuovi o maggiori oneri a carico della finanza pubblica </a:t>
            </a:r>
            <a:r>
              <a:rPr lang="it-IT" dirty="0"/>
              <a:t>(art. 1 co. 702).</a:t>
            </a:r>
          </a:p>
          <a:p>
            <a:r>
              <a:rPr lang="it-IT" dirty="0"/>
              <a:t>Nel caso di mancato raggiungimento degli obiettivi assegnati è previsto il commissariamento dell’ente o il recupero delle somme assegnate (art. 1 co. 703; art. 1 co. 498 l. 213/2023).</a:t>
            </a:r>
          </a:p>
          <a:p>
            <a:r>
              <a:rPr lang="it-IT" dirty="0"/>
              <a:t>Al finanziamento del Sistema di cui all’1 co. 700, ad esclusione della lettera b), concorrono gli </a:t>
            </a:r>
            <a:r>
              <a:rPr lang="it-IT" b="1" dirty="0"/>
              <a:t>stanziamenti previsti a legislazione vigente </a:t>
            </a:r>
            <a:r>
              <a:rPr lang="it-IT" dirty="0"/>
              <a:t>destinati alle finalità di cui all’art. 1 co. 162, 163, 169 e 170 l. 234/2021 e le risorse di cui all</a:t>
            </a:r>
            <a:r>
              <a:rPr lang="it-IT" dirty="0">
                <a:hlinkClick r:id="rId2"/>
              </a:rPr>
              <a:t>‘</a:t>
            </a:r>
            <a:r>
              <a:rPr lang="it-IT" dirty="0"/>
              <a:t>art. 1 co. 496 </a:t>
            </a:r>
            <a:r>
              <a:rPr lang="it-IT" dirty="0" err="1"/>
              <a:t>lett</a:t>
            </a:r>
            <a:r>
              <a:rPr lang="it-IT" dirty="0"/>
              <a:t>. a) l. 213/2023, come individuate nel decreto di cui al co. 701. </a:t>
            </a:r>
            <a:r>
              <a:rPr lang="it-IT" b="1" u="sng" dirty="0"/>
              <a:t>Le amministrazioni regionali e locali concorrono ad assicurare agli ATS le risorse per raggiungere i livelli di spesa di riferimento di cui al co. 701, nell'ambito delle risorse disponibili a legislazione vigente (art. 1 co. 704).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9082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0387" y="372887"/>
            <a:ext cx="10584872" cy="1178822"/>
          </a:xfrm>
        </p:spPr>
        <p:txBody>
          <a:bodyPr>
            <a:normAutofit fontScale="90000"/>
          </a:bodyPr>
          <a:lstStyle/>
          <a:p>
            <a:r>
              <a:rPr lang="it-IT" sz="6600" dirty="0"/>
              <a:t>6. Le condizioni di lavoro del personale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5565" y="1948873"/>
            <a:ext cx="11774516" cy="4719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70 CCNL per il personale delle strutture residenziali per anziani censiti dal CNEL </a:t>
            </a:r>
          </a:p>
          <a:p>
            <a:pPr marL="0" indent="0">
              <a:buNone/>
            </a:pPr>
            <a:r>
              <a:rPr lang="it-IT" sz="2800" dirty="0"/>
              <a:t>N.B. i CCNL vengono «contati e non pesati» (non sappiamo quali sono gli enti e i lavoratori a cui si applicano)</a:t>
            </a:r>
          </a:p>
          <a:p>
            <a:pPr marL="0" indent="0">
              <a:buNone/>
            </a:pPr>
            <a:r>
              <a:rPr lang="it-IT" sz="2800" dirty="0"/>
              <a:t>11 CCNL siglati da Cgil, Cisl e Uil (CCNL UNEBA, CCNL AGIDAE, CCNL cooperative sociali, CCNL ANPAS)</a:t>
            </a:r>
          </a:p>
          <a:p>
            <a:pPr marL="0" indent="0">
              <a:buNone/>
            </a:pPr>
            <a:r>
              <a:rPr lang="it-IT" sz="2800" dirty="0"/>
              <a:t>Ultra-frammentazione delle associazioni datoriali ‘imposta’ dal legislatore che prevede norme di favore per il Terzo settore</a:t>
            </a:r>
          </a:p>
          <a:p>
            <a:pPr marL="0" indent="0">
              <a:buNone/>
            </a:pPr>
            <a:r>
              <a:rPr lang="it-IT" sz="2800" dirty="0"/>
              <a:t>Difficoltà a risolvere il problema in ambito lavoristico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929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5400" dirty="0"/>
              <a:t>7. Lavoro domestico come soluzione fai-da-te ai bisogni di cura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928" y="2285999"/>
            <a:ext cx="10356274" cy="4401127"/>
          </a:xfrm>
        </p:spPr>
        <p:txBody>
          <a:bodyPr>
            <a:noAutofit/>
          </a:bodyPr>
          <a:lstStyle/>
          <a:p>
            <a:r>
              <a:rPr lang="it-IT" sz="3200" dirty="0"/>
              <a:t>Regolari: 817.000 di cui 50,5% badanti e 49,5% colf </a:t>
            </a:r>
          </a:p>
          <a:p>
            <a:r>
              <a:rPr lang="it-IT" sz="3200" dirty="0"/>
              <a:t>Irregolari: 779.000 (tasso di irregolarità al 48,8%)</a:t>
            </a:r>
          </a:p>
          <a:p>
            <a:r>
              <a:rPr lang="it-IT" sz="3200" dirty="0"/>
              <a:t>88,9% donne </a:t>
            </a:r>
          </a:p>
          <a:p>
            <a:r>
              <a:rPr lang="it-IT" sz="3200" dirty="0"/>
              <a:t>68,6% straniere/i </a:t>
            </a:r>
          </a:p>
          <a:p>
            <a:r>
              <a:rPr lang="it-IT" sz="3200" dirty="0"/>
              <a:t>(Osservatorio nazionale Domina sul lavoro domestico 2025; INPS, Statistiche in breve)</a:t>
            </a:r>
          </a:p>
        </p:txBody>
      </p:sp>
    </p:spTree>
    <p:extLst>
      <p:ext uri="{BB962C8B-B14F-4D97-AF65-F5344CB8AC3E}">
        <p14:creationId xmlns:p14="http://schemas.microsoft.com/office/powerpoint/2010/main" val="5072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Tecniche legali di contenimento del costo</a:t>
            </a:r>
            <a:r>
              <a:rPr lang="it-IT" dirty="0"/>
              <a:t> del lavoro di cura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8909" y="2084832"/>
            <a:ext cx="11305309" cy="4773168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/>
              <a:t>Tecnica legislativa sottrattiva </a:t>
            </a:r>
            <a:r>
              <a:rPr lang="it-IT" dirty="0"/>
              <a:t>e conseguente violazione della Convenzione OIL sul lavoro domestico</a:t>
            </a:r>
          </a:p>
          <a:p>
            <a:pPr marL="0" indent="0">
              <a:buNone/>
            </a:pPr>
            <a:r>
              <a:rPr lang="it-IT" dirty="0"/>
              <a:t>N.B. L’Italia è stato il primo paese europeo a ratificare la Convenzione OIL n. 189</a:t>
            </a:r>
          </a:p>
          <a:p>
            <a:r>
              <a:rPr lang="it-IT" dirty="0"/>
              <a:t>Il salario minimo legale si applicherà al lavoro domestico?</a:t>
            </a:r>
          </a:p>
          <a:p>
            <a:r>
              <a:rPr lang="it-IT" dirty="0"/>
              <a:t>Deroga alle regole sull’orario normale, straordinario, notturno, alle pause e ai periodi di riposo giornaliero</a:t>
            </a:r>
          </a:p>
          <a:p>
            <a:r>
              <a:rPr lang="it-IT" dirty="0"/>
              <a:t>Deroga alla normativa in materia di sicurezza sul lavoro</a:t>
            </a:r>
          </a:p>
          <a:p>
            <a:r>
              <a:rPr lang="it-IT" dirty="0"/>
              <a:t>Deroga alle regole sul periodo di comporto in caso di malattia e all’indennità per malattia</a:t>
            </a:r>
          </a:p>
          <a:p>
            <a:r>
              <a:rPr lang="it-IT" dirty="0"/>
              <a:t>Deroga alla normativa sui congedi per genitorialità (nel lavoro domestico vi è diritto solo al congedo di maternità e paternità)</a:t>
            </a:r>
          </a:p>
          <a:p>
            <a:r>
              <a:rPr lang="it-IT" dirty="0"/>
              <a:t>Deroga al calcolo dei contributi previdenziali (nel lavoro domestico che supera le 24 ore, la retribuzione convenzionale è inferiore)</a:t>
            </a:r>
          </a:p>
          <a:p>
            <a:r>
              <a:rPr lang="it-IT" dirty="0"/>
              <a:t>Mancata applicazione della disciplina in materia di CIG</a:t>
            </a:r>
          </a:p>
          <a:p>
            <a:r>
              <a:rPr lang="it-IT" dirty="0"/>
              <a:t>Deroga alla disciplina sui licenziamenti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772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Tecniche legali di contenimento del costo</a:t>
            </a:r>
            <a:r>
              <a:rPr lang="it-IT" dirty="0"/>
              <a:t> del lavoro di cura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23 CCNL per il lavoro domestico nella banca dati del CNEL</a:t>
            </a:r>
          </a:p>
          <a:p>
            <a:r>
              <a:rPr lang="it-IT" sz="2800" dirty="0"/>
              <a:t>Alcuni CCNL sono firmati dalle associazioni degli enti fornitori di lavoro domestico</a:t>
            </a:r>
          </a:p>
          <a:p>
            <a:r>
              <a:rPr lang="it-IT" sz="2800" dirty="0"/>
              <a:t>Somministrazione di lavoro domestico con applicazione del CCNL per il lavoro domestico – è legittimo???</a:t>
            </a:r>
          </a:p>
        </p:txBody>
      </p:sp>
    </p:spTree>
    <p:extLst>
      <p:ext uri="{BB962C8B-B14F-4D97-AF65-F5344CB8AC3E}">
        <p14:creationId xmlns:p14="http://schemas.microsoft.com/office/powerpoint/2010/main" val="3151941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Global care </a:t>
            </a:r>
            <a:r>
              <a:rPr lang="it-IT" dirty="0" err="1"/>
              <a:t>chains</a:t>
            </a:r>
            <a:r>
              <a:rPr lang="it-IT" dirty="0"/>
              <a:t>/ </a:t>
            </a:r>
            <a:r>
              <a:rPr lang="it-IT" dirty="0" err="1"/>
              <a:t>Migrant</a:t>
            </a:r>
            <a:r>
              <a:rPr lang="it-IT" dirty="0"/>
              <a:t> in the family model of care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491" y="2225963"/>
            <a:ext cx="10716829" cy="4248315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Vantaggi del lavoro domestico per le straniere (vitto e alloggio + invisibilità)</a:t>
            </a:r>
          </a:p>
          <a:p>
            <a:r>
              <a:rPr lang="it-IT" sz="2400" dirty="0"/>
              <a:t>La normativa in materia di immigrazione lega il permesso di soggiorno al contratto di lavoro</a:t>
            </a:r>
          </a:p>
          <a:p>
            <a:r>
              <a:rPr lang="it-IT" sz="2400" dirty="0"/>
              <a:t>Complessità della procedura e irregolarità come condizione normale di permanenza di Italia / Sanatorie</a:t>
            </a:r>
          </a:p>
          <a:p>
            <a:r>
              <a:rPr lang="it-IT" sz="2400" dirty="0"/>
              <a:t>La migrante irregolare rischia di essere sanzionato per il reato di cui all’art. 10bis d. </a:t>
            </a:r>
            <a:r>
              <a:rPr lang="it-IT" sz="2400" dirty="0" err="1"/>
              <a:t>lgs</a:t>
            </a:r>
            <a:r>
              <a:rPr lang="it-IT" sz="2400" dirty="0"/>
              <a:t>. 286/1998 ed espulso</a:t>
            </a:r>
          </a:p>
          <a:p>
            <a:r>
              <a:rPr lang="it-IT" sz="2400" b="1" dirty="0"/>
              <a:t>Segmentazione “etnica” del mercato del lavoro: </a:t>
            </a:r>
            <a:r>
              <a:rPr lang="it-IT" sz="2400" dirty="0"/>
              <a:t>l’art. 2 del </a:t>
            </a:r>
            <a:r>
              <a:rPr lang="it-IT" sz="2400" dirty="0" err="1"/>
              <a:t>d.l.</a:t>
            </a:r>
            <a:r>
              <a:rPr lang="it-IT" sz="2400" dirty="0"/>
              <a:t> 145/2024 (poi confermato e “prorogato” dal </a:t>
            </a:r>
            <a:r>
              <a:rPr lang="it-IT" sz="2400" dirty="0" err="1"/>
              <a:t>d.l.</a:t>
            </a:r>
            <a:r>
              <a:rPr lang="it-IT" sz="2400" dirty="0"/>
              <a:t> 146/2025) consente ingressi per lavoro nel settore dell’assistenza familiare (14.000 lavoratrici all’anno) e impone alla lavoratrice di svolgere quell’attività per almeno 12 mesi.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0228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1685" y="151670"/>
            <a:ext cx="8726424" cy="2456442"/>
          </a:xfrm>
        </p:spPr>
        <p:txBody>
          <a:bodyPr>
            <a:normAutofit/>
          </a:bodyPr>
          <a:lstStyle/>
          <a:p>
            <a:r>
              <a:rPr lang="it-IT" dirty="0"/>
              <a:t>La difficile sindacalizzazione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51686" y="2512290"/>
            <a:ext cx="10548636" cy="3539517"/>
          </a:xfrm>
        </p:spPr>
        <p:txBody>
          <a:bodyPr>
            <a:noAutofit/>
          </a:bodyPr>
          <a:lstStyle/>
          <a:p>
            <a:r>
              <a:rPr lang="it-IT" sz="2800" dirty="0"/>
              <a:t>Difficoltà a sindacalizzare le migranti</a:t>
            </a:r>
          </a:p>
          <a:p>
            <a:r>
              <a:rPr lang="it-IT" sz="2800" dirty="0"/>
              <a:t>Stereotipi sul lavoro domestico e sindacato corresponsabile dell’ «ignoranza dei privilegiati»</a:t>
            </a:r>
          </a:p>
          <a:p>
            <a:r>
              <a:rPr lang="it-IT" sz="2800" dirty="0"/>
              <a:t>Creazione di sindacati </a:t>
            </a:r>
            <a:r>
              <a:rPr lang="it-IT" sz="2800" i="1" dirty="0"/>
              <a:t>ad hoc</a:t>
            </a:r>
            <a:r>
              <a:rPr lang="it-IT" sz="2800" dirty="0"/>
              <a:t> per le lavoratrici domestiche (es. l’International </a:t>
            </a:r>
            <a:r>
              <a:rPr lang="it-IT" sz="2800" dirty="0" err="1"/>
              <a:t>Domestic</a:t>
            </a:r>
            <a:r>
              <a:rPr lang="it-IT" sz="2800" dirty="0"/>
              <a:t> </a:t>
            </a:r>
            <a:r>
              <a:rPr lang="it-IT" sz="2800" dirty="0" err="1"/>
              <a:t>Workers</a:t>
            </a:r>
            <a:r>
              <a:rPr lang="it-IT" sz="2800" dirty="0"/>
              <a:t> </a:t>
            </a:r>
            <a:r>
              <a:rPr lang="it-IT" sz="2800" dirty="0" err="1"/>
              <a:t>Federation</a:t>
            </a:r>
            <a:r>
              <a:rPr lang="it-IT" sz="2800" dirty="0"/>
              <a:t>)</a:t>
            </a:r>
          </a:p>
          <a:p>
            <a:r>
              <a:rPr lang="it-IT" sz="2800" dirty="0" err="1"/>
              <a:t>Prisoner</a:t>
            </a:r>
            <a:r>
              <a:rPr lang="it-IT" sz="2800" dirty="0"/>
              <a:t> of love dilemma</a:t>
            </a:r>
          </a:p>
        </p:txBody>
      </p:sp>
    </p:spTree>
    <p:extLst>
      <p:ext uri="{BB962C8B-B14F-4D97-AF65-F5344CB8AC3E}">
        <p14:creationId xmlns:p14="http://schemas.microsoft.com/office/powerpoint/2010/main" val="3697409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Tecniche illegali di contenimento del costo</a:t>
            </a:r>
            <a:r>
              <a:rPr lang="it-IT" dirty="0"/>
              <a:t> del lavoro di cura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77092" y="1948873"/>
            <a:ext cx="11674764" cy="4747491"/>
          </a:xfrm>
        </p:spPr>
        <p:txBody>
          <a:bodyPr>
            <a:normAutofit/>
          </a:bodyPr>
          <a:lstStyle/>
          <a:p>
            <a:r>
              <a:rPr lang="it-IT" dirty="0"/>
              <a:t>48% lavoro domestico irregolare </a:t>
            </a:r>
          </a:p>
          <a:p>
            <a:r>
              <a:rPr lang="it-IT" dirty="0"/>
              <a:t>+ 20041 unità di lavoratrici domestiche nel marzo 2020</a:t>
            </a:r>
          </a:p>
          <a:p>
            <a:r>
              <a:rPr lang="it-IT" dirty="0"/>
              <a:t>Vari tipi illegalità: lavoro nero, sotto-inquadramento, mancato pagamento di straordinari e lavoro notturno, mancato godimento di riposi giornalieri, settimanali e annuali</a:t>
            </a:r>
          </a:p>
          <a:p>
            <a:r>
              <a:rPr lang="it-IT" dirty="0"/>
              <a:t>Differenti forme di somministrazione illecita: fornitura di manodopera da parte di un soggetto non autorizzato, fornitura di collaboratrici coordinate e continuative, somministrazione transnazionale di lavoro domestico, fornitura di lavoratrici assunte dalle famiglie</a:t>
            </a:r>
          </a:p>
          <a:p>
            <a:pPr marL="0" indent="0">
              <a:buNone/>
            </a:pPr>
            <a:r>
              <a:rPr lang="it-IT" dirty="0"/>
              <a:t>N.B. In questi casi, alla famiglia NON si applicano le sanzioni per la somministrazione illecita</a:t>
            </a:r>
          </a:p>
          <a:p>
            <a:r>
              <a:rPr lang="it-IT" dirty="0"/>
              <a:t>Tolleranza per l’illegalità per non appesantire la famiglia, già provata dal DIY welfare</a:t>
            </a:r>
          </a:p>
          <a:p>
            <a:r>
              <a:rPr lang="it-IT" dirty="0"/>
              <a:t>Scarsi controlli</a:t>
            </a:r>
          </a:p>
          <a:p>
            <a:r>
              <a:rPr lang="it-IT" dirty="0"/>
              <a:t>Scarsa efficacia della sanzione penale (art. 603 bis c.p.)</a:t>
            </a:r>
          </a:p>
        </p:txBody>
      </p:sp>
    </p:spTree>
    <p:extLst>
      <p:ext uri="{BB962C8B-B14F-4D97-AF65-F5344CB8AC3E}">
        <p14:creationId xmlns:p14="http://schemas.microsoft.com/office/powerpoint/2010/main" val="1633673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e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3923</Words>
  <Application>Microsoft Office PowerPoint</Application>
  <PresentationFormat>Widescreen</PresentationFormat>
  <Paragraphs>134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7" baseType="lpstr">
      <vt:lpstr>Calibri</vt:lpstr>
      <vt:lpstr>Tw Cen MT</vt:lpstr>
      <vt:lpstr>Tw Cen MT Condensed</vt:lpstr>
      <vt:lpstr>Wingdings 3</vt:lpstr>
      <vt:lpstr>Integrale</vt:lpstr>
      <vt:lpstr>Dal welfare patriarcale al welfare fai-da-te: riflessioni sul lavoro di cura</vt:lpstr>
      <vt:lpstr>1. Dal welfare familiare/Patriarcale al welfare  fai-da-te</vt:lpstr>
      <vt:lpstr>Il welfare  fai-da-te</vt:lpstr>
      <vt:lpstr>2. La European Care Strategy nell’ambito della governance economica europea</vt:lpstr>
      <vt:lpstr>La European Care Strategy nell’ambito della governance economica europea</vt:lpstr>
      <vt:lpstr>3. Le caratteristiche del welfare fai-da-te: Scarsa presenza di servizi pubblici, a gestione diretta o indiretta</vt:lpstr>
      <vt:lpstr>Le enormi disparità regionali</vt:lpstr>
      <vt:lpstr>La frammentazione dei finanziamenti e le difficoltà di programmazione</vt:lpstr>
      <vt:lpstr>La programmazione</vt:lpstr>
      <vt:lpstr>4. Il Piano nazionale di ripresa e resilienza E la legge quadro sulla non autosufficienza: un’occasione mancata</vt:lpstr>
      <vt:lpstr>Il d. lgs. 29/2024 di attuazione della L. delega (33/2023)</vt:lpstr>
      <vt:lpstr>5. Il lento sviluppo dei Leps</vt:lpstr>
      <vt:lpstr>Il lento sviluppo dei Leps</vt:lpstr>
      <vt:lpstr>Il lento sviluppo dei Leps</vt:lpstr>
      <vt:lpstr>Il lento sviluppo dei Leps</vt:lpstr>
      <vt:lpstr>6. Le condizioni di lavoro del personale</vt:lpstr>
      <vt:lpstr>7. Lavoro domestico come soluzione fai-da-te ai bisogni di cura</vt:lpstr>
      <vt:lpstr>Tecniche legali di contenimento del costo del lavoro di cura</vt:lpstr>
      <vt:lpstr>Tecniche legali di contenimento del costo del lavoro di cura</vt:lpstr>
      <vt:lpstr>Global care chains/ Migrant in the family model of care</vt:lpstr>
      <vt:lpstr>La difficile sindacalizzazione</vt:lpstr>
      <vt:lpstr>Tecniche illegali di contenimento del costo del lavoro di cura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Campanelli Manuela</cp:lastModifiedBy>
  <cp:revision>31</cp:revision>
  <cp:lastPrinted>2022-11-23T08:49:12Z</cp:lastPrinted>
  <dcterms:created xsi:type="dcterms:W3CDTF">2021-11-04T20:51:14Z</dcterms:created>
  <dcterms:modified xsi:type="dcterms:W3CDTF">2026-05-13T14:37:28Z</dcterms:modified>
</cp:coreProperties>
</file>